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wordprocessingml.document" PartName="/ppt/embeddings/Microsoft_Office_Word_Document2.docx"/>
  <Override ContentType="application/vnd.openxmlformats-officedocument.wordprocessingml.document" PartName="/ppt/embeddings/Microsoft_Office_Word_Document1.docx"/>
  <Override ContentType="application/vnd.openxmlformats-officedocument.wordprocessingml.document" PartName="/ppt/embeddings/Microsoft_Office_Word_Document3.docx"/>
  <Override ContentType="application/vnd.openxmlformats-officedocument.wordprocessingml.document" PartName="/ppt/embeddings/Microsoft_Office_Word_Document4.docx"/>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91" r:id="rId6"/>
    <p:sldMasterId id="214748370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Lst>
  <p:sldSz cy="5143500" cx="9144000"/>
  <p:notesSz cx="6858000" cy="9144000"/>
  <p:embeddedFontLst>
    <p:embeddedFont>
      <p:font typeface="Helvetica Neue"/>
      <p:regular r:id="rId129"/>
      <p:bold r:id="rId130"/>
      <p:italic r:id="rId131"/>
      <p:boldItalic r:id="rId1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http://customooxmlschemas.google.com/">
      <go:slidesCustomData xmlns:go="http://customooxmlschemas.google.com/" r:id="rId133" roundtripDataSignature="AMtx7mjiVhBWOv45FHSASdKUUtr0by7p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A73803-1215-44CB-98DB-19D779AF30D7}">
  <a:tblStyle styleId="{DEA73803-1215-44CB-98DB-19D779AF30D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471B0CE-B4C2-4B2B-8293-69640C80867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109" Type="http://schemas.openxmlformats.org/officeDocument/2006/relationships/slide" Target="slides/slide101.xml"/><Relationship Id="rId108" Type="http://schemas.openxmlformats.org/officeDocument/2006/relationships/slide" Target="slides/slide100.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29" Type="http://schemas.openxmlformats.org/officeDocument/2006/relationships/font" Target="fonts/HelveticaNeue-regular.fntdata"/><Relationship Id="rId128" Type="http://schemas.openxmlformats.org/officeDocument/2006/relationships/slide" Target="slides/slide120.xml"/><Relationship Id="rId127" Type="http://schemas.openxmlformats.org/officeDocument/2006/relationships/slide" Target="slides/slide119.xml"/><Relationship Id="rId126" Type="http://schemas.openxmlformats.org/officeDocument/2006/relationships/slide" Target="slides/slide118.xml"/><Relationship Id="rId26" Type="http://schemas.openxmlformats.org/officeDocument/2006/relationships/slide" Target="slides/slide18.xml"/><Relationship Id="rId121" Type="http://schemas.openxmlformats.org/officeDocument/2006/relationships/slide" Target="slides/slide113.xml"/><Relationship Id="rId25" Type="http://schemas.openxmlformats.org/officeDocument/2006/relationships/slide" Target="slides/slide17.xml"/><Relationship Id="rId120" Type="http://schemas.openxmlformats.org/officeDocument/2006/relationships/slide" Target="slides/slide112.xml"/><Relationship Id="rId28" Type="http://schemas.openxmlformats.org/officeDocument/2006/relationships/slide" Target="slides/slide20.xml"/><Relationship Id="rId27" Type="http://schemas.openxmlformats.org/officeDocument/2006/relationships/slide" Target="slides/slide19.xml"/><Relationship Id="rId125" Type="http://schemas.openxmlformats.org/officeDocument/2006/relationships/slide" Target="slides/slide117.xml"/><Relationship Id="rId29" Type="http://schemas.openxmlformats.org/officeDocument/2006/relationships/slide" Target="slides/slide21.xml"/><Relationship Id="rId124" Type="http://schemas.openxmlformats.org/officeDocument/2006/relationships/slide" Target="slides/slide116.xml"/><Relationship Id="rId123" Type="http://schemas.openxmlformats.org/officeDocument/2006/relationships/slide" Target="slides/slide115.xml"/><Relationship Id="rId122" Type="http://schemas.openxmlformats.org/officeDocument/2006/relationships/slide" Target="slides/slide114.xml"/><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11" Type="http://schemas.openxmlformats.org/officeDocument/2006/relationships/slide" Target="slides/slide3.xml"/><Relationship Id="rId99" Type="http://schemas.openxmlformats.org/officeDocument/2006/relationships/slide" Target="slides/slide91.xml"/><Relationship Id="rId10" Type="http://schemas.openxmlformats.org/officeDocument/2006/relationships/slide" Target="slides/slide2.xml"/><Relationship Id="rId98" Type="http://schemas.openxmlformats.org/officeDocument/2006/relationships/slide" Target="slides/slide90.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18" Type="http://schemas.openxmlformats.org/officeDocument/2006/relationships/slide" Target="slides/slide110.xml"/><Relationship Id="rId117" Type="http://schemas.openxmlformats.org/officeDocument/2006/relationships/slide" Target="slides/slide109.xml"/><Relationship Id="rId116" Type="http://schemas.openxmlformats.org/officeDocument/2006/relationships/slide" Target="slides/slide108.xml"/><Relationship Id="rId115" Type="http://schemas.openxmlformats.org/officeDocument/2006/relationships/slide" Target="slides/slide107.xml"/><Relationship Id="rId119" Type="http://schemas.openxmlformats.org/officeDocument/2006/relationships/slide" Target="slides/slide111.xml"/><Relationship Id="rId15" Type="http://schemas.openxmlformats.org/officeDocument/2006/relationships/slide" Target="slides/slide7.xml"/><Relationship Id="rId110" Type="http://schemas.openxmlformats.org/officeDocument/2006/relationships/slide" Target="slides/slide102.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14" Type="http://schemas.openxmlformats.org/officeDocument/2006/relationships/slide" Target="slides/slide106.xml"/><Relationship Id="rId18" Type="http://schemas.openxmlformats.org/officeDocument/2006/relationships/slide" Target="slides/slide10.xml"/><Relationship Id="rId113" Type="http://schemas.openxmlformats.org/officeDocument/2006/relationships/slide" Target="slides/slide105.xml"/><Relationship Id="rId112" Type="http://schemas.openxmlformats.org/officeDocument/2006/relationships/slide" Target="slides/slide104.xml"/><Relationship Id="rId111" Type="http://schemas.openxmlformats.org/officeDocument/2006/relationships/slide" Target="slides/slide103.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2" Type="http://schemas.openxmlformats.org/officeDocument/2006/relationships/font" Target="fonts/HelveticaNeue-boldItalic.fntdata"/><Relationship Id="rId131" Type="http://schemas.openxmlformats.org/officeDocument/2006/relationships/font" Target="fonts/HelveticaNeue-italic.fntdata"/><Relationship Id="rId130" Type="http://schemas.openxmlformats.org/officeDocument/2006/relationships/font" Target="fonts/HelveticaNeue-bold.fntdata"/><Relationship Id="rId133" Type="http://customschemas.google.com/relationships/presentationmetadata" Target="metadata"/><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3" name="Google Shape;913;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latin typeface="Calibri"/>
                <a:ea typeface="Calibri"/>
                <a:cs typeface="Calibri"/>
                <a:sym typeface="Calibri"/>
              </a:rPr>
              <a:t>Digital signature: encrypts the hash value, not the message with private key. </a:t>
            </a:r>
            <a:endParaRPr/>
          </a:p>
          <a:p>
            <a:pPr indent="0" lvl="0" marL="0" marR="0" rtl="0" algn="l">
              <a:lnSpc>
                <a:spcPct val="100000"/>
              </a:lnSpc>
              <a:spcBef>
                <a:spcPts val="0"/>
              </a:spcBef>
              <a:spcAft>
                <a:spcPts val="0"/>
              </a:spcAft>
              <a:buClr>
                <a:schemeClr val="dk1"/>
              </a:buClr>
              <a:buSzPts val="900"/>
              <a:buFont typeface="Calibri"/>
              <a:buNone/>
            </a:pPr>
            <a:r>
              <a:rPr lang="en-US">
                <a:latin typeface="Calibri"/>
                <a:ea typeface="Calibri"/>
                <a:cs typeface="Calibri"/>
                <a:sym typeface="Calibri"/>
              </a:rPr>
              <a:t>The message being sent is safe from alteration but not safe from eavesdropping. This is obvious in the case of a signature based on a portion of the message, because the rest of the message is transmitted in the clear. Even in the case of complete encryption, there is no protection of confidentiality because any observer can decrypt the message by using the sender’s public key.</a:t>
            </a:r>
            <a:endParaRPr/>
          </a:p>
          <a:p>
            <a:pPr indent="0" lvl="0" marL="0" rtl="0" algn="l">
              <a:spcBef>
                <a:spcPts val="0"/>
              </a:spcBef>
              <a:spcAft>
                <a:spcPts val="0"/>
              </a:spcAft>
              <a:buNone/>
            </a:pPr>
            <a:r>
              <a:t/>
            </a:r>
            <a:endParaRPr/>
          </a:p>
        </p:txBody>
      </p:sp>
      <p:sp>
        <p:nvSpPr>
          <p:cNvPr id="914" name="Google Shape;914;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send message with the signature attached</a:t>
            </a:r>
            <a:endParaRPr/>
          </a:p>
        </p:txBody>
      </p:sp>
      <p:sp>
        <p:nvSpPr>
          <p:cNvPr id="921" name="Google Shape;921;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3" name="Google Shape;943;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Some user could pretend to be Bob and send a public key to another participant or broadcast such a public key.</a:t>
            </a:r>
            <a:endParaRPr/>
          </a:p>
          <a:p>
            <a:pPr indent="0" lvl="0" marL="0" rtl="0" algn="l">
              <a:spcBef>
                <a:spcPts val="0"/>
              </a:spcBef>
              <a:spcAft>
                <a:spcPts val="0"/>
              </a:spcAft>
              <a:buNone/>
            </a:pPr>
            <a:r>
              <a:rPr lang="en-US"/>
              <a:t>The solution to this problem is the public-key certificate.</a:t>
            </a:r>
            <a:endParaRPr/>
          </a:p>
        </p:txBody>
      </p:sp>
      <p:sp>
        <p:nvSpPr>
          <p:cNvPr id="944" name="Google Shape;944;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4" name="Google Shape;964;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To get a public key certificates, these are the steps.</a:t>
            </a:r>
            <a:endParaRPr/>
          </a:p>
          <a:p>
            <a:pPr indent="0" lvl="0" marL="0" rtl="0" algn="l">
              <a:spcBef>
                <a:spcPts val="0"/>
              </a:spcBef>
              <a:spcAft>
                <a:spcPts val="0"/>
              </a:spcAft>
              <a:buNone/>
            </a:pPr>
            <a:r>
              <a:t/>
            </a:r>
            <a:endParaRPr/>
          </a:p>
        </p:txBody>
      </p:sp>
      <p:sp>
        <p:nvSpPr>
          <p:cNvPr id="972" name="Google Shape;972;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5" name="Google Shape;995;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 name="Google Shape;1004;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2" name="Google Shape;1022;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9" name="Google Shape;1059;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One person talks to others. Only two keys per user. (public key)</a:t>
            </a:r>
            <a:endParaRPr/>
          </a:p>
          <a:p>
            <a:pPr indent="0" lvl="0" marL="0" rtl="0" algn="l">
              <a:spcBef>
                <a:spcPts val="0"/>
              </a:spcBef>
              <a:spcAft>
                <a:spcPts val="0"/>
              </a:spcAft>
              <a:buNone/>
            </a:pPr>
            <a:r>
              <a:rPr lang="en-US"/>
              <a:t>In secret key cryptography, one key is needed for each user, and must be kept secret.</a:t>
            </a:r>
            <a:endParaRPr/>
          </a:p>
          <a:p>
            <a:pPr indent="0" lvl="0" marL="0" rtl="0" algn="l">
              <a:spcBef>
                <a:spcPts val="0"/>
              </a:spcBef>
              <a:spcAft>
                <a:spcPts val="0"/>
              </a:spcAft>
              <a:buNone/>
            </a:pPr>
            <a:r>
              <a:rPr lang="en-US"/>
              <a:t> 2. public and private keys can be applied in either order. </a:t>
            </a:r>
            <a:endParaRPr/>
          </a:p>
          <a:p>
            <a:pPr indent="0" lvl="0" marL="0" rtl="0" algn="l">
              <a:spcBef>
                <a:spcPts val="0"/>
              </a:spcBef>
              <a:spcAft>
                <a:spcPts val="0"/>
              </a:spcAft>
              <a:buNone/>
            </a:pPr>
            <a:r>
              <a:rPr lang="en-US"/>
              <a:t>one for protecting confidentiality, one for authenticity.</a:t>
            </a:r>
            <a:endParaRPr/>
          </a:p>
        </p:txBody>
      </p:sp>
      <p:sp>
        <p:nvSpPr>
          <p:cNvPr id="521" name="Google Shape;521;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Symmetric and asymmetric algorithms have complementary strengths and weaknesses and are therefore used both for different purposes and in concert with each other.</a:t>
            </a:r>
            <a:endParaRPr/>
          </a:p>
        </p:txBody>
      </p:sp>
      <p:sp>
        <p:nvSpPr>
          <p:cNvPr id="541" name="Google Shape;541;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9" name="Google Shape;56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0" name="Google Shape;57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512 bits - </a:t>
            </a:r>
            <a:r>
              <a:rPr lang="en-US" sz="800">
                <a:solidFill>
                  <a:schemeClr val="dk1"/>
                </a:solidFill>
                <a:latin typeface="Calibri"/>
                <a:ea typeface="Calibri"/>
                <a:cs typeface="Calibri"/>
                <a:sym typeface="Calibri"/>
              </a:rPr>
              <a:t>approximately 200 decimal digits</a:t>
            </a:r>
            <a:endParaRPr/>
          </a:p>
        </p:txBody>
      </p:sp>
      <p:sp>
        <p:nvSpPr>
          <p:cNvPr id="577" name="Google Shape;577;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dfcf7b072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dfcf7b072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dfcf7b0722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rPr lang="en-US"/>
              <a:t>Typically, </a:t>
            </a:r>
            <a:r>
              <a:rPr i="1" lang="en-US"/>
              <a:t>p</a:t>
            </a:r>
            <a:r>
              <a:rPr lang="en-US"/>
              <a:t> and </a:t>
            </a:r>
            <a:r>
              <a:rPr i="1" lang="en-US"/>
              <a:t>q</a:t>
            </a:r>
            <a:r>
              <a:rPr lang="en-US"/>
              <a:t> are nearly 100 digits each, so </a:t>
            </a:r>
            <a:r>
              <a:rPr i="1" lang="en-US"/>
              <a:t>n</a:t>
            </a:r>
            <a:r>
              <a:rPr lang="en-US"/>
              <a:t> is approximately 200 decimal digits (about 512 bits) long</a:t>
            </a:r>
            <a:endParaRPr/>
          </a:p>
          <a:p>
            <a:pPr indent="0" lvl="0" marL="0" marR="0" rtl="0" algn="l">
              <a:lnSpc>
                <a:spcPct val="100000"/>
              </a:lnSpc>
              <a:spcBef>
                <a:spcPts val="0"/>
              </a:spcBef>
              <a:spcAft>
                <a:spcPts val="0"/>
              </a:spcAft>
              <a:buClr>
                <a:schemeClr val="dk1"/>
              </a:buClr>
              <a:buSzPts val="900"/>
              <a:buFont typeface="Calibri"/>
              <a:buNone/>
            </a:pPr>
            <a:r>
              <a:rPr lang="en-US"/>
              <a:t>A large value of </a:t>
            </a:r>
            <a:r>
              <a:rPr i="1" lang="en-US"/>
              <a:t>n</a:t>
            </a:r>
            <a:r>
              <a:rPr lang="en-US"/>
              <a:t> effectively inhibits factoring </a:t>
            </a:r>
            <a:r>
              <a:rPr i="1" lang="en-US"/>
              <a:t>n</a:t>
            </a:r>
            <a:r>
              <a:rPr lang="en-US"/>
              <a:t> to infer </a:t>
            </a:r>
            <a:r>
              <a:rPr i="1" lang="en-US"/>
              <a:t>p</a:t>
            </a:r>
            <a:r>
              <a:rPr lang="en-US"/>
              <a:t> and </a:t>
            </a:r>
            <a:r>
              <a:rPr i="1" lang="en-US"/>
              <a:t>q </a:t>
            </a:r>
            <a:r>
              <a:rPr lang="en-US"/>
              <a:t>(but time to encrypt increases as the value of </a:t>
            </a:r>
            <a:r>
              <a:rPr i="1" lang="en-US"/>
              <a:t>n</a:t>
            </a:r>
            <a:r>
              <a:rPr lang="en-US"/>
              <a:t> grows larger)</a:t>
            </a:r>
            <a:endParaRPr/>
          </a:p>
          <a:p>
            <a:pPr indent="0" lvl="0" marL="0" marR="0" rtl="0" algn="l">
              <a:lnSpc>
                <a:spcPct val="100000"/>
              </a:lnSpc>
              <a:spcBef>
                <a:spcPts val="0"/>
              </a:spcBef>
              <a:spcAft>
                <a:spcPts val="0"/>
              </a:spcAft>
              <a:buClr>
                <a:schemeClr val="dk1"/>
              </a:buClr>
              <a:buSzPts val="900"/>
              <a:buFont typeface="Calibri"/>
              <a:buNone/>
            </a:pPr>
            <a:r>
              <a:rPr lang="en-US"/>
              <a:t>In number theory, two integers </a:t>
            </a:r>
            <a:r>
              <a:rPr i="1" lang="en-US"/>
              <a:t>a</a:t>
            </a:r>
            <a:r>
              <a:rPr lang="en-US"/>
              <a:t> and </a:t>
            </a:r>
            <a:r>
              <a:rPr i="1" lang="en-US"/>
              <a:t>b</a:t>
            </a:r>
            <a:r>
              <a:rPr lang="en-US"/>
              <a:t> are said to be </a:t>
            </a:r>
            <a:r>
              <a:rPr b="1" lang="en-US"/>
              <a:t>relatively prime </a:t>
            </a:r>
            <a:r>
              <a:rPr lang="en-US"/>
              <a:t>or </a:t>
            </a:r>
            <a:r>
              <a:rPr b="1" lang="en-US"/>
              <a:t>coprime</a:t>
            </a:r>
            <a:r>
              <a:rPr lang="en-US"/>
              <a:t> if the only positive integer that divides both of them is 1. This is equivalent to their </a:t>
            </a:r>
            <a:r>
              <a:rPr lang="en-US">
                <a:solidFill>
                  <a:srgbClr val="FF0000"/>
                </a:solidFill>
              </a:rPr>
              <a:t>greatest common divisor </a:t>
            </a:r>
            <a:r>
              <a:rPr lang="en-US"/>
              <a:t>being 1. </a:t>
            </a:r>
            <a:endParaRPr/>
          </a:p>
          <a:p>
            <a:pPr indent="0" lvl="0" marL="0" marR="0" rtl="0" algn="l">
              <a:lnSpc>
                <a:spcPct val="100000"/>
              </a:lnSpc>
              <a:spcBef>
                <a:spcPts val="0"/>
              </a:spcBef>
              <a:spcAft>
                <a:spcPts val="0"/>
              </a:spcAft>
              <a:buClr>
                <a:schemeClr val="dk1"/>
              </a:buClr>
              <a:buSzPts val="900"/>
              <a:buFont typeface="Calibri"/>
              <a:buNone/>
            </a:pPr>
            <a:r>
              <a:t/>
            </a:r>
            <a:endParaRPr/>
          </a:p>
          <a:p>
            <a:pPr indent="0" lvl="0" marL="0" rtl="0" algn="l">
              <a:spcBef>
                <a:spcPts val="0"/>
              </a:spcBef>
              <a:spcAft>
                <a:spcPts val="0"/>
              </a:spcAft>
              <a:buNone/>
            </a:pPr>
            <a:r>
              <a:t/>
            </a:r>
            <a:endParaRPr/>
          </a:p>
        </p:txBody>
      </p:sp>
      <p:sp>
        <p:nvSpPr>
          <p:cNvPr id="706" name="Google Shape;706;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Euler's totient function is a multiplicative function</a:t>
            </a:r>
            <a:endParaRPr/>
          </a:p>
        </p:txBody>
      </p:sp>
      <p:sp>
        <p:nvSpPr>
          <p:cNvPr id="713" name="Google Shape;713;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0000"/>
                </a:solidFill>
              </a:rPr>
              <a:t>greatest common divisor </a:t>
            </a:r>
            <a:r>
              <a:rPr lang="en-US"/>
              <a:t>being 1</a:t>
            </a:r>
            <a:endParaRPr/>
          </a:p>
        </p:txBody>
      </p:sp>
      <p:sp>
        <p:nvSpPr>
          <p:cNvPr id="720" name="Google Shape;720;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Symmetric and asymmetric algorithms have complementary strengths and weaknesses and are therefore used both for different purposes and in concert with each other.</a:t>
            </a:r>
            <a:endParaRPr/>
          </a:p>
        </p:txBody>
      </p:sp>
      <p:sp>
        <p:nvSpPr>
          <p:cNvPr id="767" name="Google Shape;767;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A hash function does not take a secret key as input.</a:t>
            </a:r>
            <a:endParaRPr/>
          </a:p>
          <a:p>
            <a:pPr indent="0" lvl="0" marL="0" rtl="0" algn="l">
              <a:spcBef>
                <a:spcPts val="0"/>
              </a:spcBef>
              <a:spcAft>
                <a:spcPts val="0"/>
              </a:spcAft>
              <a:buNone/>
            </a:pPr>
            <a:r>
              <a:t/>
            </a:r>
            <a:endParaRPr/>
          </a:p>
        </p:txBody>
      </p:sp>
      <p:sp>
        <p:nvSpPr>
          <p:cNvPr id="811" name="Google Shape;811;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 it is easy to generate a code given a message, but virtually impossible to generate a message given a code.</a:t>
            </a:r>
            <a:endParaRPr/>
          </a:p>
          <a:p>
            <a:pPr indent="0" lvl="0" marL="0" rtl="0" algn="l">
              <a:spcBef>
                <a:spcPts val="0"/>
              </a:spcBef>
              <a:spcAft>
                <a:spcPts val="0"/>
              </a:spcAft>
              <a:buNone/>
            </a:pPr>
            <a:r>
              <a:rPr lang="en-US"/>
              <a:t>5. it is impossible to find an alternative message with the same hash value as a given message.</a:t>
            </a:r>
            <a:endParaRPr/>
          </a:p>
          <a:p>
            <a:pPr indent="0" lvl="0" marL="0" rtl="0" algn="l">
              <a:spcBef>
                <a:spcPts val="0"/>
              </a:spcBef>
              <a:spcAft>
                <a:spcPts val="0"/>
              </a:spcAft>
              <a:buNone/>
            </a:pPr>
            <a:r>
              <a:t/>
            </a:r>
            <a:endParaRPr/>
          </a:p>
        </p:txBody>
      </p:sp>
      <p:sp>
        <p:nvSpPr>
          <p:cNvPr id="819" name="Google Shape;819;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Both condense a message of any size to a 128-bit digest</a:t>
            </a:r>
            <a:endParaRPr/>
          </a:p>
        </p:txBody>
      </p:sp>
      <p:sp>
        <p:nvSpPr>
          <p:cNvPr id="838" name="Google Shape;838;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weaknesses were discovered in SHA, a revised version SHA-1</a:t>
            </a:r>
            <a:endParaRPr/>
          </a:p>
        </p:txBody>
      </p:sp>
      <p:sp>
        <p:nvSpPr>
          <p:cNvPr id="845" name="Google Shape;845;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One person talks to others. Only two keys per user. (public key)</a:t>
            </a:r>
            <a:endParaRPr/>
          </a:p>
          <a:p>
            <a:pPr indent="0" lvl="0" marL="0" rtl="0" algn="l">
              <a:spcBef>
                <a:spcPts val="0"/>
              </a:spcBef>
              <a:spcAft>
                <a:spcPts val="0"/>
              </a:spcAft>
              <a:buNone/>
            </a:pPr>
            <a:r>
              <a:rPr lang="en-US"/>
              <a:t>In secret key cryptography, one key is needed for each user, and must be kept secret.</a:t>
            </a:r>
            <a:endParaRPr/>
          </a:p>
          <a:p>
            <a:pPr indent="0" lvl="0" marL="0" rtl="0" algn="l">
              <a:spcBef>
                <a:spcPts val="0"/>
              </a:spcBef>
              <a:spcAft>
                <a:spcPts val="0"/>
              </a:spcAft>
              <a:buNone/>
            </a:pPr>
            <a:r>
              <a:rPr lang="en-US"/>
              <a:t> 2. public and private keys can be applied in either order. </a:t>
            </a:r>
            <a:endParaRPr/>
          </a:p>
          <a:p>
            <a:pPr indent="0" lvl="0" marL="0" rtl="0" algn="l">
              <a:spcBef>
                <a:spcPts val="0"/>
              </a:spcBef>
              <a:spcAft>
                <a:spcPts val="0"/>
              </a:spcAft>
              <a:buNone/>
            </a:pPr>
            <a:r>
              <a:rPr lang="en-US"/>
              <a:t>one for protecting confidentiality, one for authenticity.</a:t>
            </a:r>
            <a:endParaRPr/>
          </a:p>
        </p:txBody>
      </p:sp>
      <p:sp>
        <p:nvSpPr>
          <p:cNvPr id="890" name="Google Shape;890;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899" name="Google Shape;899;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0" name="Google Shape;900;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latin typeface="Times New Roman"/>
              <a:ea typeface="Times New Roman"/>
              <a:cs typeface="Times New Roman"/>
              <a:sym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06" name="Google Shape;906;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7" name="Google Shape;907;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latin typeface="Arial"/>
                <a:ea typeface="Arial"/>
                <a:cs typeface="Arial"/>
                <a:sym typeface="Arial"/>
              </a:rPr>
              <a:t>providing </a:t>
            </a:r>
            <a:r>
              <a:rPr b="1" lang="en-US">
                <a:latin typeface="Arial"/>
                <a:ea typeface="Arial"/>
                <a:cs typeface="Arial"/>
                <a:sym typeface="Arial"/>
              </a:rPr>
              <a:t>authentication</a:t>
            </a:r>
            <a:endParaRPr/>
          </a:p>
          <a:p>
            <a:pPr indent="0" lvl="0" marL="0" rtl="0" algn="l">
              <a:spcBef>
                <a:spcPts val="0"/>
              </a:spcBef>
              <a:spcAft>
                <a:spcPts val="0"/>
              </a:spcAft>
              <a:buNone/>
            </a:pPr>
            <a:r>
              <a:rPr b="0" lang="en-US">
                <a:latin typeface="Arial"/>
                <a:ea typeface="Arial"/>
                <a:cs typeface="Arial"/>
                <a:sym typeface="Arial"/>
              </a:rPr>
              <a:t>If a user is able to successfully recover the plaintext from Bob’s ciphertext using Bob’s public key, this indicates that only Bob could have encrypted the plaintext, thus providing authentication. </a:t>
            </a:r>
            <a:endParaRPr/>
          </a:p>
          <a:p>
            <a:pPr indent="0" lvl="0" marL="0" rtl="0" algn="l">
              <a:spcBef>
                <a:spcPts val="0"/>
              </a:spcBef>
              <a:spcAft>
                <a:spcPts val="0"/>
              </a:spcAft>
              <a:buNone/>
            </a:pPr>
            <a:r>
              <a:rPr b="0" lang="en-US">
                <a:latin typeface="Arial"/>
                <a:ea typeface="Arial"/>
                <a:cs typeface="Arial"/>
                <a:sym typeface="Arial"/>
              </a:rPr>
              <a:t>Digital signature is very similar</a:t>
            </a:r>
            <a:endParaRPr/>
          </a:p>
          <a:p>
            <a:pPr indent="0" lvl="0" marL="0" rtl="0" algn="l">
              <a:spcBef>
                <a:spcPts val="0"/>
              </a:spcBef>
              <a:spcAft>
                <a:spcPts val="0"/>
              </a:spcAft>
              <a:buNone/>
            </a:pPr>
            <a:r>
              <a:t/>
            </a:r>
            <a:endParaRPr b="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12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9" name="Shape 49"/>
        <p:cNvGrpSpPr/>
        <p:nvPr/>
      </p:nvGrpSpPr>
      <p:grpSpPr>
        <a:xfrm>
          <a:off x="0" y="0"/>
          <a:ext cx="0" cy="0"/>
          <a:chOff x="0" y="0"/>
          <a:chExt cx="0" cy="0"/>
        </a:xfrm>
      </p:grpSpPr>
      <p:sp>
        <p:nvSpPr>
          <p:cNvPr id="50" name="Google Shape;50;p139"/>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51" name="Google Shape;51;p139"/>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9"/>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3" name="Shape 53"/>
        <p:cNvGrpSpPr/>
        <p:nvPr/>
      </p:nvGrpSpPr>
      <p:grpSpPr>
        <a:xfrm>
          <a:off x="0" y="0"/>
          <a:ext cx="0" cy="0"/>
          <a:chOff x="0" y="0"/>
          <a:chExt cx="0" cy="0"/>
        </a:xfrm>
      </p:grpSpPr>
      <p:sp>
        <p:nvSpPr>
          <p:cNvPr id="54" name="Google Shape;54;p140"/>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55" name="Google Shape;55;p14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0"/>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7" name="Shape 57"/>
        <p:cNvGrpSpPr/>
        <p:nvPr/>
      </p:nvGrpSpPr>
      <p:grpSpPr>
        <a:xfrm>
          <a:off x="0" y="0"/>
          <a:ext cx="0" cy="0"/>
          <a:chOff x="0" y="0"/>
          <a:chExt cx="0" cy="0"/>
        </a:xfrm>
      </p:grpSpPr>
      <p:sp>
        <p:nvSpPr>
          <p:cNvPr id="58" name="Google Shape;58;p141"/>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59" name="Google Shape;59;p14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1"/>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61" name="Shape 61"/>
        <p:cNvGrpSpPr/>
        <p:nvPr/>
      </p:nvGrpSpPr>
      <p:grpSpPr>
        <a:xfrm>
          <a:off x="0" y="0"/>
          <a:ext cx="0" cy="0"/>
          <a:chOff x="0" y="0"/>
          <a:chExt cx="0" cy="0"/>
        </a:xfrm>
      </p:grpSpPr>
      <p:sp>
        <p:nvSpPr>
          <p:cNvPr id="62" name="Google Shape;62;p142"/>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63" name="Google Shape;63;p142"/>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42"/>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65" name="Shape 65"/>
        <p:cNvGrpSpPr/>
        <p:nvPr/>
      </p:nvGrpSpPr>
      <p:grpSpPr>
        <a:xfrm>
          <a:off x="0" y="0"/>
          <a:ext cx="0" cy="0"/>
          <a:chOff x="0" y="0"/>
          <a:chExt cx="0" cy="0"/>
        </a:xfrm>
      </p:grpSpPr>
      <p:sp>
        <p:nvSpPr>
          <p:cNvPr id="66" name="Google Shape;66;p143"/>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67" name="Google Shape;67;p143"/>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43"/>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9" name="Shape 69"/>
        <p:cNvGrpSpPr/>
        <p:nvPr/>
      </p:nvGrpSpPr>
      <p:grpSpPr>
        <a:xfrm>
          <a:off x="0" y="0"/>
          <a:ext cx="0" cy="0"/>
          <a:chOff x="0" y="0"/>
          <a:chExt cx="0" cy="0"/>
        </a:xfrm>
      </p:grpSpPr>
      <p:sp>
        <p:nvSpPr>
          <p:cNvPr id="70" name="Google Shape;70;p144"/>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71" name="Google Shape;71;p144"/>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44"/>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73" name="Shape 73"/>
        <p:cNvGrpSpPr/>
        <p:nvPr/>
      </p:nvGrpSpPr>
      <p:grpSpPr>
        <a:xfrm>
          <a:off x="0" y="0"/>
          <a:ext cx="0" cy="0"/>
          <a:chOff x="0" y="0"/>
          <a:chExt cx="0" cy="0"/>
        </a:xfrm>
      </p:grpSpPr>
      <p:sp>
        <p:nvSpPr>
          <p:cNvPr id="74" name="Google Shape;74;p145"/>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75" name="Google Shape;75;p145"/>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5"/>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77" name="Shape 77"/>
        <p:cNvGrpSpPr/>
        <p:nvPr/>
      </p:nvGrpSpPr>
      <p:grpSpPr>
        <a:xfrm>
          <a:off x="0" y="0"/>
          <a:ext cx="0" cy="0"/>
          <a:chOff x="0" y="0"/>
          <a:chExt cx="0" cy="0"/>
        </a:xfrm>
      </p:grpSpPr>
      <p:sp>
        <p:nvSpPr>
          <p:cNvPr id="78" name="Google Shape;78;p146"/>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79" name="Google Shape;79;p146"/>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46"/>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1" name="Shape 81"/>
        <p:cNvGrpSpPr/>
        <p:nvPr/>
      </p:nvGrpSpPr>
      <p:grpSpPr>
        <a:xfrm>
          <a:off x="0" y="0"/>
          <a:ext cx="0" cy="0"/>
          <a:chOff x="0" y="0"/>
          <a:chExt cx="0" cy="0"/>
        </a:xfrm>
      </p:grpSpPr>
      <p:sp>
        <p:nvSpPr>
          <p:cNvPr id="82" name="Google Shape;82;p147"/>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83" name="Google Shape;83;p147"/>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47"/>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85" name="Shape 85"/>
        <p:cNvGrpSpPr/>
        <p:nvPr/>
      </p:nvGrpSpPr>
      <p:grpSpPr>
        <a:xfrm>
          <a:off x="0" y="0"/>
          <a:ext cx="0" cy="0"/>
          <a:chOff x="0" y="0"/>
          <a:chExt cx="0" cy="0"/>
        </a:xfrm>
      </p:grpSpPr>
      <p:sp>
        <p:nvSpPr>
          <p:cNvPr id="86" name="Google Shape;86;p148"/>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87" name="Google Shape;87;p148"/>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8"/>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 name="Shape 17"/>
        <p:cNvGrpSpPr/>
        <p:nvPr/>
      </p:nvGrpSpPr>
      <p:grpSpPr>
        <a:xfrm>
          <a:off x="0" y="0"/>
          <a:ext cx="0" cy="0"/>
          <a:chOff x="0" y="0"/>
          <a:chExt cx="0" cy="0"/>
        </a:xfrm>
      </p:grpSpPr>
      <p:sp>
        <p:nvSpPr>
          <p:cNvPr id="18" name="Google Shape;18;p131"/>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9" name="Google Shape;19;p13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31"/>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89" name="Shape 89"/>
        <p:cNvGrpSpPr/>
        <p:nvPr/>
      </p:nvGrpSpPr>
      <p:grpSpPr>
        <a:xfrm>
          <a:off x="0" y="0"/>
          <a:ext cx="0" cy="0"/>
          <a:chOff x="0" y="0"/>
          <a:chExt cx="0" cy="0"/>
        </a:xfrm>
      </p:grpSpPr>
      <p:sp>
        <p:nvSpPr>
          <p:cNvPr id="90" name="Google Shape;90;p149"/>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91" name="Google Shape;91;p149"/>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9"/>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93" name="Shape 93"/>
        <p:cNvGrpSpPr/>
        <p:nvPr/>
      </p:nvGrpSpPr>
      <p:grpSpPr>
        <a:xfrm>
          <a:off x="0" y="0"/>
          <a:ext cx="0" cy="0"/>
          <a:chOff x="0" y="0"/>
          <a:chExt cx="0" cy="0"/>
        </a:xfrm>
      </p:grpSpPr>
      <p:sp>
        <p:nvSpPr>
          <p:cNvPr id="94" name="Google Shape;94;p150"/>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95" name="Google Shape;95;p15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0"/>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97" name="Shape 97"/>
        <p:cNvGrpSpPr/>
        <p:nvPr/>
      </p:nvGrpSpPr>
      <p:grpSpPr>
        <a:xfrm>
          <a:off x="0" y="0"/>
          <a:ext cx="0" cy="0"/>
          <a:chOff x="0" y="0"/>
          <a:chExt cx="0" cy="0"/>
        </a:xfrm>
      </p:grpSpPr>
      <p:sp>
        <p:nvSpPr>
          <p:cNvPr id="98" name="Google Shape;98;p151"/>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99" name="Google Shape;99;p15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51"/>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101" name="Shape 101"/>
        <p:cNvGrpSpPr/>
        <p:nvPr/>
      </p:nvGrpSpPr>
      <p:grpSpPr>
        <a:xfrm>
          <a:off x="0" y="0"/>
          <a:ext cx="0" cy="0"/>
          <a:chOff x="0" y="0"/>
          <a:chExt cx="0" cy="0"/>
        </a:xfrm>
      </p:grpSpPr>
      <p:sp>
        <p:nvSpPr>
          <p:cNvPr id="102" name="Google Shape;102;p152"/>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03" name="Google Shape;103;p152"/>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2"/>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105" name="Shape 105"/>
        <p:cNvGrpSpPr/>
        <p:nvPr/>
      </p:nvGrpSpPr>
      <p:grpSpPr>
        <a:xfrm>
          <a:off x="0" y="0"/>
          <a:ext cx="0" cy="0"/>
          <a:chOff x="0" y="0"/>
          <a:chExt cx="0" cy="0"/>
        </a:xfrm>
      </p:grpSpPr>
      <p:sp>
        <p:nvSpPr>
          <p:cNvPr id="106" name="Google Shape;106;p153"/>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07" name="Google Shape;107;p153"/>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3"/>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09" name="Shape 109"/>
        <p:cNvGrpSpPr/>
        <p:nvPr/>
      </p:nvGrpSpPr>
      <p:grpSpPr>
        <a:xfrm>
          <a:off x="0" y="0"/>
          <a:ext cx="0" cy="0"/>
          <a:chOff x="0" y="0"/>
          <a:chExt cx="0" cy="0"/>
        </a:xfrm>
      </p:grpSpPr>
      <p:sp>
        <p:nvSpPr>
          <p:cNvPr id="110" name="Google Shape;110;p154"/>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11" name="Google Shape;111;p154"/>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54"/>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13" name="Shape 113"/>
        <p:cNvGrpSpPr/>
        <p:nvPr/>
      </p:nvGrpSpPr>
      <p:grpSpPr>
        <a:xfrm>
          <a:off x="0" y="0"/>
          <a:ext cx="0" cy="0"/>
          <a:chOff x="0" y="0"/>
          <a:chExt cx="0" cy="0"/>
        </a:xfrm>
      </p:grpSpPr>
      <p:sp>
        <p:nvSpPr>
          <p:cNvPr id="114" name="Google Shape;114;p155"/>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15" name="Google Shape;115;p155"/>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55"/>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117" name="Shape 117"/>
        <p:cNvGrpSpPr/>
        <p:nvPr/>
      </p:nvGrpSpPr>
      <p:grpSpPr>
        <a:xfrm>
          <a:off x="0" y="0"/>
          <a:ext cx="0" cy="0"/>
          <a:chOff x="0" y="0"/>
          <a:chExt cx="0" cy="0"/>
        </a:xfrm>
      </p:grpSpPr>
      <p:sp>
        <p:nvSpPr>
          <p:cNvPr id="118" name="Google Shape;118;p156"/>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19" name="Google Shape;119;p156"/>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56"/>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21" name="Shape 121"/>
        <p:cNvGrpSpPr/>
        <p:nvPr/>
      </p:nvGrpSpPr>
      <p:grpSpPr>
        <a:xfrm>
          <a:off x="0" y="0"/>
          <a:ext cx="0" cy="0"/>
          <a:chOff x="0" y="0"/>
          <a:chExt cx="0" cy="0"/>
        </a:xfrm>
      </p:grpSpPr>
      <p:sp>
        <p:nvSpPr>
          <p:cNvPr id="122" name="Google Shape;122;p157"/>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23" name="Google Shape;123;p157"/>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57"/>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125" name="Shape 125"/>
        <p:cNvGrpSpPr/>
        <p:nvPr/>
      </p:nvGrpSpPr>
      <p:grpSpPr>
        <a:xfrm>
          <a:off x="0" y="0"/>
          <a:ext cx="0" cy="0"/>
          <a:chOff x="0" y="0"/>
          <a:chExt cx="0" cy="0"/>
        </a:xfrm>
      </p:grpSpPr>
      <p:sp>
        <p:nvSpPr>
          <p:cNvPr id="126" name="Google Shape;126;p158"/>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27" name="Google Shape;127;p158"/>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58"/>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1" name="Shape 21"/>
        <p:cNvGrpSpPr/>
        <p:nvPr/>
      </p:nvGrpSpPr>
      <p:grpSpPr>
        <a:xfrm>
          <a:off x="0" y="0"/>
          <a:ext cx="0" cy="0"/>
          <a:chOff x="0" y="0"/>
          <a:chExt cx="0" cy="0"/>
        </a:xfrm>
      </p:grpSpPr>
      <p:sp>
        <p:nvSpPr>
          <p:cNvPr id="22" name="Google Shape;22;p132"/>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23" name="Google Shape;23;p132"/>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32"/>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129" name="Shape 129"/>
        <p:cNvGrpSpPr/>
        <p:nvPr/>
      </p:nvGrpSpPr>
      <p:grpSpPr>
        <a:xfrm>
          <a:off x="0" y="0"/>
          <a:ext cx="0" cy="0"/>
          <a:chOff x="0" y="0"/>
          <a:chExt cx="0" cy="0"/>
        </a:xfrm>
      </p:grpSpPr>
      <p:sp>
        <p:nvSpPr>
          <p:cNvPr id="130" name="Google Shape;130;p159"/>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31" name="Google Shape;131;p159"/>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59"/>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133" name="Shape 133"/>
        <p:cNvGrpSpPr/>
        <p:nvPr/>
      </p:nvGrpSpPr>
      <p:grpSpPr>
        <a:xfrm>
          <a:off x="0" y="0"/>
          <a:ext cx="0" cy="0"/>
          <a:chOff x="0" y="0"/>
          <a:chExt cx="0" cy="0"/>
        </a:xfrm>
      </p:grpSpPr>
      <p:sp>
        <p:nvSpPr>
          <p:cNvPr id="134" name="Google Shape;134;p160"/>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35" name="Google Shape;135;p16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60"/>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137" name="Shape 137"/>
        <p:cNvGrpSpPr/>
        <p:nvPr/>
      </p:nvGrpSpPr>
      <p:grpSpPr>
        <a:xfrm>
          <a:off x="0" y="0"/>
          <a:ext cx="0" cy="0"/>
          <a:chOff x="0" y="0"/>
          <a:chExt cx="0" cy="0"/>
        </a:xfrm>
      </p:grpSpPr>
      <p:sp>
        <p:nvSpPr>
          <p:cNvPr id="138" name="Google Shape;138;p161"/>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39" name="Google Shape;139;p16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61"/>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16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162"/>
          <p:cNvSpPr txBox="1"/>
          <p:nvPr>
            <p:ph idx="1" type="body"/>
          </p:nvPr>
        </p:nvSpPr>
        <p:spPr>
          <a:xfrm>
            <a:off x="628650" y="1033397"/>
            <a:ext cx="7886700" cy="35993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14325" lvl="2" marL="1371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3pPr>
            <a:lvl4pPr indent="-304800" lvl="3" marL="1828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4pPr>
            <a:lvl5pPr indent="-304800" lvl="4" marL="22860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
        <p:nvSpPr>
          <p:cNvPr id="144" name="Google Shape;144;p16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825">
                <a:solidFill>
                  <a:schemeClr val="dk1"/>
                </a:solidFill>
                <a:latin typeface="Rockwell"/>
                <a:ea typeface="Rockwell"/>
                <a:cs typeface="Rockwell"/>
                <a:sym typeface="Rockwell"/>
              </a:defRPr>
            </a:lvl1pPr>
            <a:lvl2pPr indent="0" lvl="1" marL="0" marR="0" rtl="0" algn="l">
              <a:spcBef>
                <a:spcPts val="0"/>
              </a:spcBef>
              <a:buNone/>
              <a:defRPr sz="825">
                <a:solidFill>
                  <a:schemeClr val="dk1"/>
                </a:solidFill>
                <a:latin typeface="Rockwell"/>
                <a:ea typeface="Rockwell"/>
                <a:cs typeface="Rockwell"/>
                <a:sym typeface="Rockwell"/>
              </a:defRPr>
            </a:lvl2pPr>
            <a:lvl3pPr indent="0" lvl="2" marL="0" marR="0" rtl="0" algn="l">
              <a:spcBef>
                <a:spcPts val="0"/>
              </a:spcBef>
              <a:buNone/>
              <a:defRPr sz="825">
                <a:solidFill>
                  <a:schemeClr val="dk1"/>
                </a:solidFill>
                <a:latin typeface="Rockwell"/>
                <a:ea typeface="Rockwell"/>
                <a:cs typeface="Rockwell"/>
                <a:sym typeface="Rockwell"/>
              </a:defRPr>
            </a:lvl3pPr>
            <a:lvl4pPr indent="0" lvl="3" marL="0" marR="0" rtl="0" algn="l">
              <a:spcBef>
                <a:spcPts val="0"/>
              </a:spcBef>
              <a:buNone/>
              <a:defRPr sz="825">
                <a:solidFill>
                  <a:schemeClr val="dk1"/>
                </a:solidFill>
                <a:latin typeface="Rockwell"/>
                <a:ea typeface="Rockwell"/>
                <a:cs typeface="Rockwell"/>
                <a:sym typeface="Rockwell"/>
              </a:defRPr>
            </a:lvl4pPr>
            <a:lvl5pPr indent="0" lvl="4" marL="0" marR="0" rtl="0" algn="l">
              <a:spcBef>
                <a:spcPts val="0"/>
              </a:spcBef>
              <a:buNone/>
              <a:defRPr sz="825">
                <a:solidFill>
                  <a:schemeClr val="dk1"/>
                </a:solidFill>
                <a:latin typeface="Rockwell"/>
                <a:ea typeface="Rockwell"/>
                <a:cs typeface="Rockwell"/>
                <a:sym typeface="Rockwell"/>
              </a:defRPr>
            </a:lvl5pPr>
            <a:lvl6pPr indent="0" lvl="5" marL="0" marR="0" rtl="0" algn="l">
              <a:spcBef>
                <a:spcPts val="0"/>
              </a:spcBef>
              <a:buNone/>
              <a:defRPr sz="825">
                <a:solidFill>
                  <a:schemeClr val="dk1"/>
                </a:solidFill>
                <a:latin typeface="Rockwell"/>
                <a:ea typeface="Rockwell"/>
                <a:cs typeface="Rockwell"/>
                <a:sym typeface="Rockwell"/>
              </a:defRPr>
            </a:lvl6pPr>
            <a:lvl7pPr indent="0" lvl="6" marL="0" marR="0" rtl="0" algn="l">
              <a:spcBef>
                <a:spcPts val="0"/>
              </a:spcBef>
              <a:buNone/>
              <a:defRPr sz="825">
                <a:solidFill>
                  <a:schemeClr val="dk1"/>
                </a:solidFill>
                <a:latin typeface="Rockwell"/>
                <a:ea typeface="Rockwell"/>
                <a:cs typeface="Rockwell"/>
                <a:sym typeface="Rockwell"/>
              </a:defRPr>
            </a:lvl7pPr>
            <a:lvl8pPr indent="0" lvl="7" marL="0" marR="0" rtl="0" algn="l">
              <a:spcBef>
                <a:spcPts val="0"/>
              </a:spcBef>
              <a:buNone/>
              <a:defRPr sz="825">
                <a:solidFill>
                  <a:schemeClr val="dk1"/>
                </a:solidFill>
                <a:latin typeface="Rockwell"/>
                <a:ea typeface="Rockwell"/>
                <a:cs typeface="Rockwell"/>
                <a:sym typeface="Rockwell"/>
              </a:defRPr>
            </a:lvl8pPr>
            <a:lvl9pPr indent="0" lvl="8" marL="0" marR="0" rtl="0" algn="l">
              <a:spcBef>
                <a:spcPts val="0"/>
              </a:spcBef>
              <a:buNone/>
              <a:defRPr sz="825">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145" name="Shape 145"/>
        <p:cNvGrpSpPr/>
        <p:nvPr/>
      </p:nvGrpSpPr>
      <p:grpSpPr>
        <a:xfrm>
          <a:off x="0" y="0"/>
          <a:ext cx="0" cy="0"/>
          <a:chOff x="0" y="0"/>
          <a:chExt cx="0" cy="0"/>
        </a:xfrm>
      </p:grpSpPr>
      <p:sp>
        <p:nvSpPr>
          <p:cNvPr id="146" name="Google Shape;146;p163"/>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47" name="Google Shape;147;p163"/>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63"/>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149" name="Shape 149"/>
        <p:cNvGrpSpPr/>
        <p:nvPr/>
      </p:nvGrpSpPr>
      <p:grpSpPr>
        <a:xfrm>
          <a:off x="0" y="0"/>
          <a:ext cx="0" cy="0"/>
          <a:chOff x="0" y="0"/>
          <a:chExt cx="0" cy="0"/>
        </a:xfrm>
      </p:grpSpPr>
      <p:sp>
        <p:nvSpPr>
          <p:cNvPr id="150" name="Google Shape;150;p164"/>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51" name="Google Shape;151;p164"/>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64"/>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53" name="Shape 153"/>
        <p:cNvGrpSpPr/>
        <p:nvPr/>
      </p:nvGrpSpPr>
      <p:grpSpPr>
        <a:xfrm>
          <a:off x="0" y="0"/>
          <a:ext cx="0" cy="0"/>
          <a:chOff x="0" y="0"/>
          <a:chExt cx="0" cy="0"/>
        </a:xfrm>
      </p:grpSpPr>
      <p:sp>
        <p:nvSpPr>
          <p:cNvPr id="154" name="Google Shape;154;p165"/>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55" name="Google Shape;155;p165"/>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165"/>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157" name="Shape 157"/>
        <p:cNvGrpSpPr/>
        <p:nvPr/>
      </p:nvGrpSpPr>
      <p:grpSpPr>
        <a:xfrm>
          <a:off x="0" y="0"/>
          <a:ext cx="0" cy="0"/>
          <a:chOff x="0" y="0"/>
          <a:chExt cx="0" cy="0"/>
        </a:xfrm>
      </p:grpSpPr>
      <p:sp>
        <p:nvSpPr>
          <p:cNvPr id="158" name="Google Shape;158;p166"/>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59" name="Google Shape;159;p166"/>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166"/>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161" name="Shape 161"/>
        <p:cNvGrpSpPr/>
        <p:nvPr/>
      </p:nvGrpSpPr>
      <p:grpSpPr>
        <a:xfrm>
          <a:off x="0" y="0"/>
          <a:ext cx="0" cy="0"/>
          <a:chOff x="0" y="0"/>
          <a:chExt cx="0" cy="0"/>
        </a:xfrm>
      </p:grpSpPr>
      <p:sp>
        <p:nvSpPr>
          <p:cNvPr id="162" name="Google Shape;162;p167"/>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63" name="Google Shape;163;p167"/>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167"/>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165" name="Shape 165"/>
        <p:cNvGrpSpPr/>
        <p:nvPr/>
      </p:nvGrpSpPr>
      <p:grpSpPr>
        <a:xfrm>
          <a:off x="0" y="0"/>
          <a:ext cx="0" cy="0"/>
          <a:chOff x="0" y="0"/>
          <a:chExt cx="0" cy="0"/>
        </a:xfrm>
      </p:grpSpPr>
      <p:sp>
        <p:nvSpPr>
          <p:cNvPr id="166" name="Google Shape;166;p168"/>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67" name="Google Shape;167;p168"/>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68"/>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 name="Shape 25"/>
        <p:cNvGrpSpPr/>
        <p:nvPr/>
      </p:nvGrpSpPr>
      <p:grpSpPr>
        <a:xfrm>
          <a:off x="0" y="0"/>
          <a:ext cx="0" cy="0"/>
          <a:chOff x="0" y="0"/>
          <a:chExt cx="0" cy="0"/>
        </a:xfrm>
      </p:grpSpPr>
      <p:sp>
        <p:nvSpPr>
          <p:cNvPr id="26" name="Google Shape;26;p133"/>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27" name="Google Shape;27;p133"/>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33"/>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169" name="Shape 169"/>
        <p:cNvGrpSpPr/>
        <p:nvPr/>
      </p:nvGrpSpPr>
      <p:grpSpPr>
        <a:xfrm>
          <a:off x="0" y="0"/>
          <a:ext cx="0" cy="0"/>
          <a:chOff x="0" y="0"/>
          <a:chExt cx="0" cy="0"/>
        </a:xfrm>
      </p:grpSpPr>
      <p:sp>
        <p:nvSpPr>
          <p:cNvPr id="170" name="Google Shape;170;p169"/>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71" name="Google Shape;171;p169"/>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69"/>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173" name="Shape 173"/>
        <p:cNvGrpSpPr/>
        <p:nvPr/>
      </p:nvGrpSpPr>
      <p:grpSpPr>
        <a:xfrm>
          <a:off x="0" y="0"/>
          <a:ext cx="0" cy="0"/>
          <a:chOff x="0" y="0"/>
          <a:chExt cx="0" cy="0"/>
        </a:xfrm>
      </p:grpSpPr>
      <p:sp>
        <p:nvSpPr>
          <p:cNvPr id="174" name="Google Shape;174;p170"/>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75" name="Google Shape;175;p17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170"/>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177" name="Shape 177"/>
        <p:cNvGrpSpPr/>
        <p:nvPr/>
      </p:nvGrpSpPr>
      <p:grpSpPr>
        <a:xfrm>
          <a:off x="0" y="0"/>
          <a:ext cx="0" cy="0"/>
          <a:chOff x="0" y="0"/>
          <a:chExt cx="0" cy="0"/>
        </a:xfrm>
      </p:grpSpPr>
      <p:sp>
        <p:nvSpPr>
          <p:cNvPr id="178" name="Google Shape;178;p171"/>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179" name="Google Shape;179;p17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171"/>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8" name="Shape 188"/>
        <p:cNvGrpSpPr/>
        <p:nvPr/>
      </p:nvGrpSpPr>
      <p:grpSpPr>
        <a:xfrm>
          <a:off x="0" y="0"/>
          <a:ext cx="0" cy="0"/>
          <a:chOff x="0" y="0"/>
          <a:chExt cx="0" cy="0"/>
        </a:xfrm>
      </p:grpSpPr>
      <p:sp>
        <p:nvSpPr>
          <p:cNvPr id="189" name="Google Shape;189;p123"/>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7F7F7F"/>
              </a:solidFill>
              <a:latin typeface="Calibri"/>
              <a:ea typeface="Calibri"/>
              <a:cs typeface="Calibri"/>
              <a:sym typeface="Calibri"/>
            </a:endParaRPr>
          </a:p>
        </p:txBody>
      </p:sp>
      <p:sp>
        <p:nvSpPr>
          <p:cNvPr id="190" name="Google Shape;190;p12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12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solidFill>
                  <a:schemeClr val="dk1"/>
                </a:solidFill>
              </a:defRPr>
            </a:lvl1pPr>
            <a:lvl2pPr indent="-342900" lvl="1" marL="914400" algn="l">
              <a:lnSpc>
                <a:spcPct val="95000"/>
              </a:lnSpc>
              <a:spcBef>
                <a:spcPts val="900"/>
              </a:spcBef>
              <a:spcAft>
                <a:spcPts val="0"/>
              </a:spcAft>
              <a:buSzPts val="1800"/>
              <a:buChar char="▪"/>
              <a:defRPr>
                <a:solidFill>
                  <a:schemeClr val="dk1"/>
                </a:solidFill>
              </a:defRPr>
            </a:lvl2pPr>
            <a:lvl3pPr indent="-342900" lvl="2" marL="1371600" algn="l">
              <a:lnSpc>
                <a:spcPct val="86666"/>
              </a:lnSpc>
              <a:spcBef>
                <a:spcPts val="900"/>
              </a:spcBef>
              <a:spcAft>
                <a:spcPts val="0"/>
              </a:spcAft>
              <a:buSzPts val="1800"/>
              <a:buChar char="▪"/>
              <a:defRPr>
                <a:solidFill>
                  <a:schemeClr val="dk1"/>
                </a:solidFill>
              </a:defRPr>
            </a:lvl3pPr>
            <a:lvl4pPr indent="-330200" lvl="3" marL="1828800" algn="l">
              <a:lnSpc>
                <a:spcPct val="92812"/>
              </a:lnSpc>
              <a:spcBef>
                <a:spcPts val="450"/>
              </a:spcBef>
              <a:spcAft>
                <a:spcPts val="0"/>
              </a:spcAft>
              <a:buSzPts val="1600"/>
              <a:buChar char="▪"/>
              <a:defRPr>
                <a:solidFill>
                  <a:schemeClr val="dk1"/>
                </a:solidFill>
              </a:defRPr>
            </a:lvl4pPr>
            <a:lvl5pPr indent="-317500" lvl="4" marL="2286000" algn="l">
              <a:lnSpc>
                <a:spcPct val="90000"/>
              </a:lnSpc>
              <a:spcBef>
                <a:spcPts val="450"/>
              </a:spcBef>
              <a:spcAft>
                <a:spcPts val="0"/>
              </a:spcAft>
              <a:buSzPts val="1400"/>
              <a:buChar char="▪"/>
              <a:defRPr>
                <a:solidFill>
                  <a:schemeClr val="dk1"/>
                </a:solidFill>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2" name="Shape 192"/>
        <p:cNvGrpSpPr/>
        <p:nvPr/>
      </p:nvGrpSpPr>
      <p:grpSpPr>
        <a:xfrm>
          <a:off x="0" y="0"/>
          <a:ext cx="0" cy="0"/>
          <a:chOff x="0" y="0"/>
          <a:chExt cx="0" cy="0"/>
        </a:xfrm>
      </p:grpSpPr>
      <p:sp>
        <p:nvSpPr>
          <p:cNvPr id="193" name="Google Shape;193;p12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12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lvl1pPr indent="-228600" lvl="0" marL="457200" algn="l">
              <a:lnSpc>
                <a:spcPct val="102857"/>
              </a:lnSpc>
              <a:spcBef>
                <a:spcPts val="0"/>
              </a:spcBef>
              <a:spcAft>
                <a:spcPts val="0"/>
              </a:spcAft>
              <a:buSzPts val="2100"/>
              <a:buNone/>
              <a:defRPr sz="2100"/>
            </a:lvl1pPr>
            <a:lvl2pPr indent="-342900" lvl="1" marL="914400" algn="l">
              <a:lnSpc>
                <a:spcPct val="95000"/>
              </a:lnSpc>
              <a:spcBef>
                <a:spcPts val="900"/>
              </a:spcBef>
              <a:spcAft>
                <a:spcPts val="0"/>
              </a:spcAft>
              <a:buSzPts val="1800"/>
              <a:buChar char="▪"/>
              <a:defRPr sz="1800"/>
            </a:lvl2pPr>
            <a:lvl3pPr indent="-314325" lvl="2" marL="1371600" algn="l">
              <a:lnSpc>
                <a:spcPct val="115555"/>
              </a:lnSpc>
              <a:spcBef>
                <a:spcPts val="900"/>
              </a:spcBef>
              <a:spcAft>
                <a:spcPts val="0"/>
              </a:spcAft>
              <a:buSzPts val="1350"/>
              <a:buChar char="▪"/>
              <a:defRPr sz="1350"/>
            </a:lvl3pPr>
            <a:lvl4pPr indent="-304800" lvl="3" marL="1828800" algn="l">
              <a:lnSpc>
                <a:spcPct val="123749"/>
              </a:lnSpc>
              <a:spcBef>
                <a:spcPts val="450"/>
              </a:spcBef>
              <a:spcAft>
                <a:spcPts val="0"/>
              </a:spcAft>
              <a:buSzPts val="1200"/>
              <a:buChar char="▪"/>
              <a:defRPr sz="1200"/>
            </a:lvl4pPr>
            <a:lvl5pPr indent="-304800" lvl="4" marL="2286000" algn="l">
              <a:lnSpc>
                <a:spcPct val="104999"/>
              </a:lnSpc>
              <a:spcBef>
                <a:spcPts val="450"/>
              </a:spcBef>
              <a:spcAft>
                <a:spcPts val="0"/>
              </a:spcAft>
              <a:buSzPts val="1200"/>
              <a:buChar char="▪"/>
              <a:defRPr sz="1200"/>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12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825">
                <a:solidFill>
                  <a:schemeClr val="dk1"/>
                </a:solidFill>
                <a:latin typeface="Calibri"/>
                <a:ea typeface="Calibri"/>
                <a:cs typeface="Calibri"/>
                <a:sym typeface="Calibri"/>
              </a:defRPr>
            </a:lvl1pPr>
            <a:lvl2pPr indent="0" lvl="1" marL="0" marR="0" rtl="0" algn="l">
              <a:spcBef>
                <a:spcPts val="0"/>
              </a:spcBef>
              <a:buNone/>
              <a:defRPr sz="825">
                <a:solidFill>
                  <a:schemeClr val="dk1"/>
                </a:solidFill>
                <a:latin typeface="Calibri"/>
                <a:ea typeface="Calibri"/>
                <a:cs typeface="Calibri"/>
                <a:sym typeface="Calibri"/>
              </a:defRPr>
            </a:lvl2pPr>
            <a:lvl3pPr indent="0" lvl="2" marL="0" marR="0" rtl="0" algn="l">
              <a:spcBef>
                <a:spcPts val="0"/>
              </a:spcBef>
              <a:buNone/>
              <a:defRPr sz="825">
                <a:solidFill>
                  <a:schemeClr val="dk1"/>
                </a:solidFill>
                <a:latin typeface="Calibri"/>
                <a:ea typeface="Calibri"/>
                <a:cs typeface="Calibri"/>
                <a:sym typeface="Calibri"/>
              </a:defRPr>
            </a:lvl3pPr>
            <a:lvl4pPr indent="0" lvl="3" marL="0" marR="0" rtl="0" algn="l">
              <a:spcBef>
                <a:spcPts val="0"/>
              </a:spcBef>
              <a:buNone/>
              <a:defRPr sz="825">
                <a:solidFill>
                  <a:schemeClr val="dk1"/>
                </a:solidFill>
                <a:latin typeface="Calibri"/>
                <a:ea typeface="Calibri"/>
                <a:cs typeface="Calibri"/>
                <a:sym typeface="Calibri"/>
              </a:defRPr>
            </a:lvl4pPr>
            <a:lvl5pPr indent="0" lvl="4" marL="0" marR="0" rtl="0" algn="l">
              <a:spcBef>
                <a:spcPts val="0"/>
              </a:spcBef>
              <a:buNone/>
              <a:defRPr sz="825">
                <a:solidFill>
                  <a:schemeClr val="dk1"/>
                </a:solidFill>
                <a:latin typeface="Calibri"/>
                <a:ea typeface="Calibri"/>
                <a:cs typeface="Calibri"/>
                <a:sym typeface="Calibri"/>
              </a:defRPr>
            </a:lvl5pPr>
            <a:lvl6pPr indent="0" lvl="5" marL="0" marR="0" rtl="0" algn="l">
              <a:spcBef>
                <a:spcPts val="0"/>
              </a:spcBef>
              <a:buNone/>
              <a:defRPr sz="825">
                <a:solidFill>
                  <a:schemeClr val="dk1"/>
                </a:solidFill>
                <a:latin typeface="Calibri"/>
                <a:ea typeface="Calibri"/>
                <a:cs typeface="Calibri"/>
                <a:sym typeface="Calibri"/>
              </a:defRPr>
            </a:lvl6pPr>
            <a:lvl7pPr indent="0" lvl="6" marL="0" marR="0" rtl="0" algn="l">
              <a:spcBef>
                <a:spcPts val="0"/>
              </a:spcBef>
              <a:buNone/>
              <a:defRPr sz="825">
                <a:solidFill>
                  <a:schemeClr val="dk1"/>
                </a:solidFill>
                <a:latin typeface="Calibri"/>
                <a:ea typeface="Calibri"/>
                <a:cs typeface="Calibri"/>
                <a:sym typeface="Calibri"/>
              </a:defRPr>
            </a:lvl7pPr>
            <a:lvl8pPr indent="0" lvl="7" marL="0" marR="0" rtl="0" algn="l">
              <a:spcBef>
                <a:spcPts val="0"/>
              </a:spcBef>
              <a:buNone/>
              <a:defRPr sz="825">
                <a:solidFill>
                  <a:schemeClr val="dk1"/>
                </a:solidFill>
                <a:latin typeface="Calibri"/>
                <a:ea typeface="Calibri"/>
                <a:cs typeface="Calibri"/>
                <a:sym typeface="Calibri"/>
              </a:defRPr>
            </a:lvl8pPr>
            <a:lvl9pPr indent="0" lvl="8" marL="0" marR="0" rtl="0" algn="l">
              <a:spcBef>
                <a:spcPts val="0"/>
              </a:spcBef>
              <a:buNone/>
              <a:defRPr sz="825">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96" name="Shape 196"/>
        <p:cNvGrpSpPr/>
        <p:nvPr/>
      </p:nvGrpSpPr>
      <p:grpSpPr>
        <a:xfrm>
          <a:off x="0" y="0"/>
          <a:ext cx="0" cy="0"/>
          <a:chOff x="0" y="0"/>
          <a:chExt cx="0" cy="0"/>
        </a:xfrm>
      </p:grpSpPr>
      <p:sp>
        <p:nvSpPr>
          <p:cNvPr id="197" name="Google Shape;197;p125"/>
          <p:cNvSpPr txBox="1"/>
          <p:nvPr>
            <p:ph type="title"/>
          </p:nvPr>
        </p:nvSpPr>
        <p:spPr>
          <a:xfrm>
            <a:off x="457200" y="205979"/>
            <a:ext cx="8229600" cy="85725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125"/>
          <p:cNvSpPr txBox="1"/>
          <p:nvPr>
            <p:ph idx="1" type="body"/>
          </p:nvPr>
        </p:nvSpPr>
        <p:spPr>
          <a:xfrm>
            <a:off x="457200" y="1200151"/>
            <a:ext cx="4038600" cy="339447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 name="Google Shape;199;p125"/>
          <p:cNvSpPr txBox="1"/>
          <p:nvPr>
            <p:ph idx="2" type="body"/>
          </p:nvPr>
        </p:nvSpPr>
        <p:spPr>
          <a:xfrm>
            <a:off x="4648200" y="1200151"/>
            <a:ext cx="4038600" cy="339447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 name="Google Shape;200;p1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01" name="Google Shape;201;p1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02" name="Google Shape;202;p12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1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05" name="Google Shape;205;p1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06" name="Google Shape;206;p12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07" name="Shape 207"/>
        <p:cNvGrpSpPr/>
        <p:nvPr/>
      </p:nvGrpSpPr>
      <p:grpSpPr>
        <a:xfrm>
          <a:off x="0" y="0"/>
          <a:ext cx="0" cy="0"/>
          <a:chOff x="0" y="0"/>
          <a:chExt cx="0" cy="0"/>
        </a:xfrm>
      </p:grpSpPr>
      <p:sp>
        <p:nvSpPr>
          <p:cNvPr id="208" name="Google Shape;208;p12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127"/>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1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211" name="Google Shape;211;p1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Arial"/>
                <a:ea typeface="Arial"/>
                <a:cs typeface="Arial"/>
                <a:sym typeface="Arial"/>
              </a:defRPr>
            </a:lvl1pPr>
            <a:lvl2pPr indent="0" lvl="1" marL="0" marR="0" rtl="0" algn="l">
              <a:spcBef>
                <a:spcPts val="0"/>
              </a:spcBef>
              <a:buNone/>
              <a:defRPr sz="1400">
                <a:solidFill>
                  <a:schemeClr val="dk1"/>
                </a:solidFill>
                <a:latin typeface="Arial"/>
                <a:ea typeface="Arial"/>
                <a:cs typeface="Arial"/>
                <a:sym typeface="Arial"/>
              </a:defRPr>
            </a:lvl2pPr>
            <a:lvl3pPr indent="0" lvl="2" marL="0" marR="0" rtl="0" algn="l">
              <a:spcBef>
                <a:spcPts val="0"/>
              </a:spcBef>
              <a:buNone/>
              <a:defRPr sz="1400">
                <a:solidFill>
                  <a:schemeClr val="dk1"/>
                </a:solidFill>
                <a:latin typeface="Arial"/>
                <a:ea typeface="Arial"/>
                <a:cs typeface="Arial"/>
                <a:sym typeface="Arial"/>
              </a:defRPr>
            </a:lvl3pPr>
            <a:lvl4pPr indent="0" lvl="3" marL="0" marR="0" rtl="0" algn="l">
              <a:spcBef>
                <a:spcPts val="0"/>
              </a:spcBef>
              <a:buNone/>
              <a:defRPr sz="1400">
                <a:solidFill>
                  <a:schemeClr val="dk1"/>
                </a:solidFill>
                <a:latin typeface="Arial"/>
                <a:ea typeface="Arial"/>
                <a:cs typeface="Arial"/>
                <a:sym typeface="Arial"/>
              </a:defRPr>
            </a:lvl4pPr>
            <a:lvl5pPr indent="0" lvl="4" marL="0" marR="0" rtl="0" algn="l">
              <a:spcBef>
                <a:spcPts val="0"/>
              </a:spcBef>
              <a:buNone/>
              <a:defRPr sz="1400">
                <a:solidFill>
                  <a:schemeClr val="dk1"/>
                </a:solidFill>
                <a:latin typeface="Arial"/>
                <a:ea typeface="Arial"/>
                <a:cs typeface="Arial"/>
                <a:sym typeface="Arial"/>
              </a:defRPr>
            </a:lvl5pPr>
            <a:lvl6pPr indent="0" lvl="5" marL="0" marR="0" rtl="0" algn="l">
              <a:spcBef>
                <a:spcPts val="0"/>
              </a:spcBef>
              <a:buNone/>
              <a:defRPr sz="1400">
                <a:solidFill>
                  <a:schemeClr val="dk1"/>
                </a:solidFill>
                <a:latin typeface="Arial"/>
                <a:ea typeface="Arial"/>
                <a:cs typeface="Arial"/>
                <a:sym typeface="Arial"/>
              </a:defRPr>
            </a:lvl6pPr>
            <a:lvl7pPr indent="0" lvl="6" marL="0" marR="0" rtl="0" algn="l">
              <a:spcBef>
                <a:spcPts val="0"/>
              </a:spcBef>
              <a:buNone/>
              <a:defRPr sz="1400">
                <a:solidFill>
                  <a:schemeClr val="dk1"/>
                </a:solidFill>
                <a:latin typeface="Arial"/>
                <a:ea typeface="Arial"/>
                <a:cs typeface="Arial"/>
                <a:sym typeface="Arial"/>
              </a:defRPr>
            </a:lvl7pPr>
            <a:lvl8pPr indent="0" lvl="7" marL="0" marR="0" rtl="0" algn="l">
              <a:spcBef>
                <a:spcPts val="0"/>
              </a:spcBef>
              <a:buNone/>
              <a:defRPr sz="1400">
                <a:solidFill>
                  <a:schemeClr val="dk1"/>
                </a:solidFill>
                <a:latin typeface="Arial"/>
                <a:ea typeface="Arial"/>
                <a:cs typeface="Arial"/>
                <a:sym typeface="Arial"/>
              </a:defRPr>
            </a:lvl8pPr>
            <a:lvl9pPr indent="0" lvl="8" marL="0" marR="0" rtl="0" algn="l">
              <a:spcBef>
                <a:spcPts val="0"/>
              </a:spcBef>
              <a:buNone/>
              <a:defRPr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2" name="Google Shape;212;p127"/>
          <p:cNvSpPr txBox="1"/>
          <p:nvPr>
            <p:ph idx="11" type="ftr"/>
          </p:nvPr>
        </p:nvSpPr>
        <p:spPr>
          <a:xfrm>
            <a:off x="0" y="4898798"/>
            <a:ext cx="9144000" cy="24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13">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3" name="Shape 213"/>
        <p:cNvGrpSpPr/>
        <p:nvPr/>
      </p:nvGrpSpPr>
      <p:grpSpPr>
        <a:xfrm>
          <a:off x="0" y="0"/>
          <a:ext cx="0" cy="0"/>
          <a:chOff x="0" y="0"/>
          <a:chExt cx="0" cy="0"/>
        </a:xfrm>
      </p:grpSpPr>
      <p:sp>
        <p:nvSpPr>
          <p:cNvPr id="214" name="Google Shape;214;p172"/>
          <p:cNvSpPr/>
          <p:nvPr/>
        </p:nvSpPr>
        <p:spPr>
          <a:xfrm>
            <a:off x="-31749" y="626619"/>
            <a:ext cx="214313" cy="317944"/>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938953"/>
              </a:solidFill>
              <a:latin typeface="Calibri"/>
              <a:ea typeface="Calibri"/>
              <a:cs typeface="Calibri"/>
              <a:sym typeface="Calibri"/>
            </a:endParaRPr>
          </a:p>
        </p:txBody>
      </p:sp>
      <p:sp>
        <p:nvSpPr>
          <p:cNvPr id="215" name="Google Shape;215;p172"/>
          <p:cNvSpPr txBox="1"/>
          <p:nvPr>
            <p:ph idx="1" type="body"/>
          </p:nvPr>
        </p:nvSpPr>
        <p:spPr>
          <a:xfrm>
            <a:off x="914400" y="944563"/>
            <a:ext cx="7646051" cy="328183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17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173"/>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17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9" name="Shape 29"/>
        <p:cNvGrpSpPr/>
        <p:nvPr/>
      </p:nvGrpSpPr>
      <p:grpSpPr>
        <a:xfrm>
          <a:off x="0" y="0"/>
          <a:ext cx="0" cy="0"/>
          <a:chOff x="0" y="0"/>
          <a:chExt cx="0" cy="0"/>
        </a:xfrm>
      </p:grpSpPr>
      <p:sp>
        <p:nvSpPr>
          <p:cNvPr id="30" name="Google Shape;30;p134"/>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31" name="Google Shape;31;p134"/>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34"/>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220" name="Shape 220"/>
        <p:cNvGrpSpPr/>
        <p:nvPr/>
      </p:nvGrpSpPr>
      <p:grpSpPr>
        <a:xfrm>
          <a:off x="0" y="0"/>
          <a:ext cx="0" cy="0"/>
          <a:chOff x="0" y="0"/>
          <a:chExt cx="0" cy="0"/>
        </a:xfrm>
      </p:grpSpPr>
      <p:sp>
        <p:nvSpPr>
          <p:cNvPr id="221" name="Google Shape;221;p129"/>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129"/>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3" name="Google Shape;223;p129"/>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231" name="Shape 231"/>
        <p:cNvGrpSpPr/>
        <p:nvPr/>
      </p:nvGrpSpPr>
      <p:grpSpPr>
        <a:xfrm>
          <a:off x="0" y="0"/>
          <a:ext cx="0" cy="0"/>
          <a:chOff x="0" y="0"/>
          <a:chExt cx="0" cy="0"/>
        </a:xfrm>
      </p:grpSpPr>
      <p:sp>
        <p:nvSpPr>
          <p:cNvPr id="232" name="Google Shape;232;p130"/>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130"/>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4" name="Google Shape;234;p130"/>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33" name="Shape 33"/>
        <p:cNvGrpSpPr/>
        <p:nvPr/>
      </p:nvGrpSpPr>
      <p:grpSpPr>
        <a:xfrm>
          <a:off x="0" y="0"/>
          <a:ext cx="0" cy="0"/>
          <a:chOff x="0" y="0"/>
          <a:chExt cx="0" cy="0"/>
        </a:xfrm>
      </p:grpSpPr>
      <p:sp>
        <p:nvSpPr>
          <p:cNvPr id="34" name="Google Shape;34;p135"/>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35" name="Google Shape;35;p135"/>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35"/>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7" name="Shape 37"/>
        <p:cNvGrpSpPr/>
        <p:nvPr/>
      </p:nvGrpSpPr>
      <p:grpSpPr>
        <a:xfrm>
          <a:off x="0" y="0"/>
          <a:ext cx="0" cy="0"/>
          <a:chOff x="0" y="0"/>
          <a:chExt cx="0" cy="0"/>
        </a:xfrm>
      </p:grpSpPr>
      <p:sp>
        <p:nvSpPr>
          <p:cNvPr id="38" name="Google Shape;38;p136"/>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39" name="Google Shape;39;p136"/>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36"/>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1" name="Shape 41"/>
        <p:cNvGrpSpPr/>
        <p:nvPr/>
      </p:nvGrpSpPr>
      <p:grpSpPr>
        <a:xfrm>
          <a:off x="0" y="0"/>
          <a:ext cx="0" cy="0"/>
          <a:chOff x="0" y="0"/>
          <a:chExt cx="0" cy="0"/>
        </a:xfrm>
      </p:grpSpPr>
      <p:sp>
        <p:nvSpPr>
          <p:cNvPr id="42" name="Google Shape;42;p137"/>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43" name="Google Shape;43;p137"/>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37"/>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5" name="Shape 45"/>
        <p:cNvGrpSpPr/>
        <p:nvPr/>
      </p:nvGrpSpPr>
      <p:grpSpPr>
        <a:xfrm>
          <a:off x="0" y="0"/>
          <a:ext cx="0" cy="0"/>
          <a:chOff x="0" y="0"/>
          <a:chExt cx="0" cy="0"/>
        </a:xfrm>
      </p:grpSpPr>
      <p:sp>
        <p:nvSpPr>
          <p:cNvPr id="46" name="Google Shape;46;p138"/>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Rockwell"/>
              <a:ea typeface="Rockwell"/>
              <a:cs typeface="Rockwell"/>
              <a:sym typeface="Rockwell"/>
            </a:endParaRPr>
          </a:p>
        </p:txBody>
      </p:sp>
      <p:sp>
        <p:nvSpPr>
          <p:cNvPr id="47" name="Google Shape;47;p138"/>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38"/>
          <p:cNvSpPr txBox="1"/>
          <p:nvPr>
            <p:ph idx="1" type="body"/>
          </p:nvPr>
        </p:nvSpPr>
        <p:spPr>
          <a:xfrm>
            <a:off x="914493" y="944563"/>
            <a:ext cx="7645958" cy="33034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ockwell"/>
                <a:ea typeface="Rockwell"/>
                <a:cs typeface="Rockwell"/>
                <a:sym typeface="Rockwel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ockwell"/>
                <a:ea typeface="Rockwell"/>
                <a:cs typeface="Rockwell"/>
                <a:sym typeface="Rockwell"/>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7.xml"/><Relationship Id="rId20" Type="http://schemas.openxmlformats.org/officeDocument/2006/relationships/slideLayout" Target="../slideLayouts/slideLayout17.xml"/><Relationship Id="rId42" Type="http://schemas.openxmlformats.org/officeDocument/2006/relationships/slideLayout" Target="../slideLayouts/slideLayout39.xml"/><Relationship Id="rId41" Type="http://schemas.openxmlformats.org/officeDocument/2006/relationships/slideLayout" Target="../slideLayouts/slideLayout38.xml"/><Relationship Id="rId22" Type="http://schemas.openxmlformats.org/officeDocument/2006/relationships/slideLayout" Target="../slideLayouts/slideLayout19.xml"/><Relationship Id="rId44" Type="http://schemas.openxmlformats.org/officeDocument/2006/relationships/slideLayout" Target="../slideLayouts/slideLayout41.xml"/><Relationship Id="rId21" Type="http://schemas.openxmlformats.org/officeDocument/2006/relationships/slideLayout" Target="../slideLayouts/slideLayout18.xml"/><Relationship Id="rId43" Type="http://schemas.openxmlformats.org/officeDocument/2006/relationships/slideLayout" Target="../slideLayouts/slideLayout40.xml"/><Relationship Id="rId24" Type="http://schemas.openxmlformats.org/officeDocument/2006/relationships/slideLayout" Target="../slideLayouts/slideLayout21.xml"/><Relationship Id="rId46" Type="http://schemas.openxmlformats.org/officeDocument/2006/relationships/theme" Target="../theme/theme4.xml"/><Relationship Id="rId23" Type="http://schemas.openxmlformats.org/officeDocument/2006/relationships/slideLayout" Target="../slideLayouts/slideLayout20.xml"/><Relationship Id="rId45" Type="http://schemas.openxmlformats.org/officeDocument/2006/relationships/slideLayout" Target="../slideLayouts/slideLayout42.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26" Type="http://schemas.openxmlformats.org/officeDocument/2006/relationships/slideLayout" Target="../slideLayouts/slideLayout23.xml"/><Relationship Id="rId25" Type="http://schemas.openxmlformats.org/officeDocument/2006/relationships/slideLayout" Target="../slideLayouts/slideLayout22.xml"/><Relationship Id="rId28" Type="http://schemas.openxmlformats.org/officeDocument/2006/relationships/slideLayout" Target="../slideLayouts/slideLayout25.xml"/><Relationship Id="rId27" Type="http://schemas.openxmlformats.org/officeDocument/2006/relationships/slideLayout" Target="../slideLayouts/slideLayout24.xml"/><Relationship Id="rId5" Type="http://schemas.openxmlformats.org/officeDocument/2006/relationships/slideLayout" Target="../slideLayouts/slideLayout2.xml"/><Relationship Id="rId6" Type="http://schemas.openxmlformats.org/officeDocument/2006/relationships/slideLayout" Target="../slideLayouts/slideLayout3.xml"/><Relationship Id="rId29" Type="http://schemas.openxmlformats.org/officeDocument/2006/relationships/slideLayout" Target="../slideLayouts/slideLayout26.xml"/><Relationship Id="rId7" Type="http://schemas.openxmlformats.org/officeDocument/2006/relationships/slideLayout" Target="../slideLayouts/slideLayout4.xml"/><Relationship Id="rId8" Type="http://schemas.openxmlformats.org/officeDocument/2006/relationships/slideLayout" Target="../slideLayouts/slideLayout5.xml"/><Relationship Id="rId31" Type="http://schemas.openxmlformats.org/officeDocument/2006/relationships/slideLayout" Target="../slideLayouts/slideLayout28.xml"/><Relationship Id="rId30" Type="http://schemas.openxmlformats.org/officeDocument/2006/relationships/slideLayout" Target="../slideLayouts/slideLayout27.xml"/><Relationship Id="rId11" Type="http://schemas.openxmlformats.org/officeDocument/2006/relationships/slideLayout" Target="../slideLayouts/slideLayout8.xml"/><Relationship Id="rId33" Type="http://schemas.openxmlformats.org/officeDocument/2006/relationships/slideLayout" Target="../slideLayouts/slideLayout30.xml"/><Relationship Id="rId10" Type="http://schemas.openxmlformats.org/officeDocument/2006/relationships/slideLayout" Target="../slideLayouts/slideLayout7.xml"/><Relationship Id="rId32" Type="http://schemas.openxmlformats.org/officeDocument/2006/relationships/slideLayout" Target="../slideLayouts/slideLayout29.xml"/><Relationship Id="rId13" Type="http://schemas.openxmlformats.org/officeDocument/2006/relationships/slideLayout" Target="../slideLayouts/slideLayout10.xml"/><Relationship Id="rId35" Type="http://schemas.openxmlformats.org/officeDocument/2006/relationships/slideLayout" Target="../slideLayouts/slideLayout32.xml"/><Relationship Id="rId12" Type="http://schemas.openxmlformats.org/officeDocument/2006/relationships/slideLayout" Target="../slideLayouts/slideLayout9.xml"/><Relationship Id="rId34" Type="http://schemas.openxmlformats.org/officeDocument/2006/relationships/slideLayout" Target="../slideLayouts/slideLayout31.xml"/><Relationship Id="rId15" Type="http://schemas.openxmlformats.org/officeDocument/2006/relationships/slideLayout" Target="../slideLayouts/slideLayout12.xml"/><Relationship Id="rId37" Type="http://schemas.openxmlformats.org/officeDocument/2006/relationships/slideLayout" Target="../slideLayouts/slideLayout34.xml"/><Relationship Id="rId14" Type="http://schemas.openxmlformats.org/officeDocument/2006/relationships/slideLayout" Target="../slideLayouts/slideLayout11.xml"/><Relationship Id="rId36" Type="http://schemas.openxmlformats.org/officeDocument/2006/relationships/slideLayout" Target="../slideLayouts/slideLayout33.xml"/><Relationship Id="rId17" Type="http://schemas.openxmlformats.org/officeDocument/2006/relationships/slideLayout" Target="../slideLayouts/slideLayout14.xml"/><Relationship Id="rId39" Type="http://schemas.openxmlformats.org/officeDocument/2006/relationships/slideLayout" Target="../slideLayouts/slideLayout36.xml"/><Relationship Id="rId16" Type="http://schemas.openxmlformats.org/officeDocument/2006/relationships/slideLayout" Target="../slideLayouts/slideLayout13.xml"/><Relationship Id="rId38" Type="http://schemas.openxmlformats.org/officeDocument/2006/relationships/slideLayout" Target="../slideLayouts/slideLayout35.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51.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0"/>
          <p:cNvPicPr preferRelativeResize="0"/>
          <p:nvPr/>
        </p:nvPicPr>
        <p:blipFill rotWithShape="1">
          <a:blip r:embed="rId1">
            <a:alphaModFix/>
          </a:blip>
          <a:srcRect b="0" l="0" r="0" t="0"/>
          <a:stretch/>
        </p:blipFill>
        <p:spPr>
          <a:xfrm>
            <a:off x="5926673" y="3869273"/>
            <a:ext cx="3742256" cy="1871128"/>
          </a:xfrm>
          <a:prstGeom prst="rect">
            <a:avLst/>
          </a:prstGeom>
          <a:noFill/>
          <a:ln>
            <a:noFill/>
          </a:ln>
        </p:spPr>
      </p:pic>
      <p:sp>
        <p:nvSpPr>
          <p:cNvPr id="11" name="Google Shape;11;p120"/>
          <p:cNvSpPr/>
          <p:nvPr/>
        </p:nvSpPr>
        <p:spPr>
          <a:xfrm>
            <a:off x="0" y="0"/>
            <a:ext cx="9144000" cy="4385733"/>
          </a:xfrm>
          <a:prstGeom prst="rect">
            <a:avLst/>
          </a:prstGeom>
          <a:solidFill>
            <a:srgbClr val="2728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pic>
        <p:nvPicPr>
          <p:cNvPr id="12" name="Google Shape;12;p120"/>
          <p:cNvPicPr preferRelativeResize="0"/>
          <p:nvPr/>
        </p:nvPicPr>
        <p:blipFill rotWithShape="1">
          <a:blip r:embed="rId2">
            <a:alphaModFix/>
          </a:blip>
          <a:srcRect b="0" l="0" r="0" t="0"/>
          <a:stretch/>
        </p:blipFill>
        <p:spPr>
          <a:xfrm>
            <a:off x="297220" y="3824672"/>
            <a:ext cx="579961" cy="1112897"/>
          </a:xfrm>
          <a:prstGeom prst="rect">
            <a:avLst/>
          </a:prstGeom>
          <a:noFill/>
          <a:ln>
            <a:noFill/>
          </a:ln>
        </p:spPr>
      </p:pic>
      <p:sp>
        <p:nvSpPr>
          <p:cNvPr id="13" name="Google Shape;13;p12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UI_Seal_white.png" id="14" name="Google Shape;14;p120"/>
          <p:cNvPicPr preferRelativeResize="0"/>
          <p:nvPr/>
        </p:nvPicPr>
        <p:blipFill rotWithShape="1">
          <a:blip r:embed="rId3">
            <a:alphaModFix amt="6000"/>
          </a:blip>
          <a:srcRect b="5349" l="0" r="4445" t="9218"/>
          <a:stretch/>
        </p:blipFill>
        <p:spPr>
          <a:xfrm>
            <a:off x="4229100" y="-1"/>
            <a:ext cx="4914900" cy="4394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22"/>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3" name="Google Shape;183;p122"/>
          <p:cNvSpPr/>
          <p:nvPr/>
        </p:nvSpPr>
        <p:spPr>
          <a:xfrm>
            <a:off x="0" y="4356881"/>
            <a:ext cx="9144000" cy="754063"/>
          </a:xfrm>
          <a:prstGeom prst="rect">
            <a:avLst/>
          </a:prstGeom>
          <a:solidFill>
            <a:srgbClr val="A5A5A5"/>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A5A5A5"/>
              </a:solidFill>
              <a:latin typeface="Calibri"/>
              <a:ea typeface="Calibri"/>
              <a:cs typeface="Calibri"/>
              <a:sym typeface="Calibri"/>
            </a:endParaRPr>
          </a:p>
        </p:txBody>
      </p:sp>
      <p:pic>
        <p:nvPicPr>
          <p:cNvPr id="184" name="Google Shape;184;p122"/>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185" name="Google Shape;185;p12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6" name="Google Shape;186;p122"/>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187" name="Google Shape;187;p122"/>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chemeClr val="dk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b="0" i="0" lang="en-US"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4" name="Shape 224"/>
        <p:cNvGrpSpPr/>
        <p:nvPr/>
      </p:nvGrpSpPr>
      <p:grpSpPr>
        <a:xfrm>
          <a:off x="0" y="0"/>
          <a:ext cx="0" cy="0"/>
          <a:chOff x="0" y="0"/>
          <a:chExt cx="0" cy="0"/>
        </a:xfrm>
      </p:grpSpPr>
      <p:sp>
        <p:nvSpPr>
          <p:cNvPr id="225" name="Google Shape;225;p128"/>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26" name="Google Shape;226;p128"/>
          <p:cNvSpPr/>
          <p:nvPr/>
        </p:nvSpPr>
        <p:spPr>
          <a:xfrm>
            <a:off x="0" y="4356881"/>
            <a:ext cx="9144000" cy="754063"/>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227" name="Google Shape;227;p128"/>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228" name="Google Shape;228;p12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9" name="Google Shape;229;p128"/>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230" name="Google Shape;230;p128"/>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lang="en-US" sz="1100" u="sng">
                <a:solidFill>
                  <a:schemeClr val="lt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sz="11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0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1.xml"/><Relationship Id="rId3" Type="http://schemas.openxmlformats.org/officeDocument/2006/relationships/image" Target="../media/image3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2.xml"/><Relationship Id="rId3" Type="http://schemas.openxmlformats.org/officeDocument/2006/relationships/image" Target="../media/image3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4.xml"/><Relationship Id="rId3" Type="http://schemas.openxmlformats.org/officeDocument/2006/relationships/image" Target="../media/image4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7.xml"/><Relationship Id="rId3" Type="http://schemas.openxmlformats.org/officeDocument/2006/relationships/image" Target="../media/image4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8.xml"/><Relationship Id="rId3" Type="http://schemas.openxmlformats.org/officeDocument/2006/relationships/image" Target="../media/image4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9.xml"/><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0.xml"/><Relationship Id="rId3" Type="http://schemas.openxmlformats.org/officeDocument/2006/relationships/image" Target="../media/image3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1.xml"/><Relationship Id="rId3" Type="http://schemas.openxmlformats.org/officeDocument/2006/relationships/image" Target="../media/image3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2.xml"/><Relationship Id="rId3" Type="http://schemas.openxmlformats.org/officeDocument/2006/relationships/image" Target="../media/image3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3.xml"/><Relationship Id="rId3" Type="http://schemas.openxmlformats.org/officeDocument/2006/relationships/image" Target="../media/image4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4.xml"/><Relationship Id="rId3" Type="http://schemas.openxmlformats.org/officeDocument/2006/relationships/image" Target="../media/image4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5.xml"/><Relationship Id="rId3" Type="http://schemas.openxmlformats.org/officeDocument/2006/relationships/image" Target="../media/image4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9.xml"/><Relationship Id="rId3" Type="http://schemas.openxmlformats.org/officeDocument/2006/relationships/vmlDrawing" Target="../drawings/vmlDrawing4.vml"/><Relationship Id="rId4" Type="http://schemas.openxmlformats.org/officeDocument/2006/relationships/package" Target="../embeddings/Microsoft_Office_Word_Document4.docx"/><Relationship Id="rId5" Type="http://schemas.openxmlformats.org/officeDocument/2006/relationships/package" Target="../embeddings/Microsoft_Office_Word_Document4.docx"/><Relationship Id="rId6"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 Id="rId3"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7.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5" Type="http://schemas.openxmlformats.org/officeDocument/2006/relationships/package" Target="../embeddings/Microsoft_Office_Word_Document1.docx"/><Relationship Id="rId6"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9.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0.xml"/><Relationship Id="rId3" Type="http://schemas.openxmlformats.org/officeDocument/2006/relationships/hyperlink" Target="https://tools.ietf.org/html/rfc2409" TargetMode="External"/><Relationship Id="rId4" Type="http://schemas.openxmlformats.org/officeDocument/2006/relationships/hyperlink" Target="https://tools.ietf.org/html/rfc2409"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1.xml"/><Relationship Id="rId3"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3.xml"/><Relationship Id="rId3"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4.xml"/><Relationship Id="rId3"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6.xml"/><Relationship Id="rId3"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8.xml"/><Relationship Id="rId3" Type="http://schemas.openxmlformats.org/officeDocument/2006/relationships/vmlDrawing" Target="../drawings/vmlDrawing2.vml"/><Relationship Id="rId4" Type="http://schemas.openxmlformats.org/officeDocument/2006/relationships/package" Target="../embeddings/Microsoft_Office_Word_Document2.docx"/><Relationship Id="rId5" Type="http://schemas.openxmlformats.org/officeDocument/2006/relationships/package" Target="../embeddings/Microsoft_Office_Word_Document2.docx"/><Relationship Id="rId6" Type="http://schemas.openxmlformats.org/officeDocument/2006/relationships/image" Target="../media/image2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5.xml"/><Relationship Id="rId3" Type="http://schemas.openxmlformats.org/officeDocument/2006/relationships/image" Target="../media/image4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7.xml"/><Relationship Id="rId3" Type="http://schemas.openxmlformats.org/officeDocument/2006/relationships/image" Target="../media/image3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1.xml"/><Relationship Id="rId3" Type="http://schemas.openxmlformats.org/officeDocument/2006/relationships/vmlDrawing" Target="../drawings/vmlDrawing3.vml"/><Relationship Id="rId4" Type="http://schemas.openxmlformats.org/officeDocument/2006/relationships/package" Target="../embeddings/Microsoft_Office_Word_Document3.docx"/><Relationship Id="rId5" Type="http://schemas.openxmlformats.org/officeDocument/2006/relationships/package" Target="../embeddings/Microsoft_Office_Word_Document3.docx"/><Relationship Id="rId6" Type="http://schemas.openxmlformats.org/officeDocument/2006/relationships/image" Target="../media/image3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7.xml"/><Relationship Id="rId3" Type="http://schemas.openxmlformats.org/officeDocument/2006/relationships/image" Target="../media/image3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8.xml"/><Relationship Id="rId3" Type="http://schemas.openxmlformats.org/officeDocument/2006/relationships/image" Target="../media/image4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ph type="title"/>
          </p:nvPr>
        </p:nvSpPr>
        <p:spPr>
          <a:xfrm>
            <a:off x="605259" y="1711614"/>
            <a:ext cx="7986082" cy="11708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Rockwell"/>
              <a:buNone/>
            </a:pPr>
            <a:r>
              <a:rPr lang="en-US"/>
              <a:t>CYB 110</a:t>
            </a:r>
            <a:br>
              <a:rPr lang="en-US"/>
            </a:br>
            <a:r>
              <a:rPr lang="en-US"/>
              <a:t>CYBERSECURITY AND PRIVACY</a:t>
            </a:r>
            <a:br>
              <a:rPr lang="en-US"/>
            </a:br>
            <a:r>
              <a:rPr lang="en-US">
                <a:solidFill>
                  <a:srgbClr val="FFD966"/>
                </a:solidFill>
              </a:rPr>
              <a:t>MODULE 5 - CRYPTOGRAPHY</a:t>
            </a:r>
            <a:br>
              <a:rPr lang="en-US"/>
            </a:br>
            <a:br>
              <a:rPr lang="en-US"/>
            </a:br>
            <a:r>
              <a:rPr lang="en-US" sz="2000"/>
              <a:t>JIM ALVES-FOSS AND JIA SONG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BLOCK CIPHER</a:t>
            </a:r>
            <a:endParaRPr/>
          </a:p>
        </p:txBody>
      </p:sp>
      <p:sp>
        <p:nvSpPr>
          <p:cNvPr id="294" name="Google Shape;294;p1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a:t>Block cipher </a:t>
            </a:r>
            <a:r>
              <a:rPr lang="en-US"/>
              <a:t>- A cryptographic algorithm that transforms one block of information at a time using a cryptographic key (e.g., 8 characters/letters at a time). </a:t>
            </a:r>
            <a:endParaRPr/>
          </a:p>
          <a:p>
            <a:pPr indent="0" lvl="0" marL="0" rtl="0" algn="l">
              <a:lnSpc>
                <a:spcPct val="120000"/>
              </a:lnSpc>
              <a:spcBef>
                <a:spcPts val="900"/>
              </a:spcBef>
              <a:spcAft>
                <a:spcPts val="0"/>
              </a:spcAft>
              <a:buSzPts val="1800"/>
              <a:buNone/>
            </a:pPr>
            <a:r>
              <a:rPr lang="en-US"/>
              <a:t>For a block cipher algorithm, the length of the input block is the same as the length of the output block.</a:t>
            </a:r>
            <a:endParaRPr/>
          </a:p>
          <a:p>
            <a:pPr indent="0" lvl="0" marL="0" rtl="0" algn="l">
              <a:lnSpc>
                <a:spcPct val="120000"/>
              </a:lnSpc>
              <a:spcBef>
                <a:spcPts val="900"/>
              </a:spcBef>
              <a:spcAft>
                <a:spcPts val="0"/>
              </a:spcAft>
              <a:buSzPts val="1800"/>
              <a:buNone/>
            </a:pPr>
            <a:r>
              <a:rPr lang="en-US"/>
              <a:t>One block of elements will be processed at a time, an output block will be generated for each input block.</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9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DIGITAL SIGNATURES</a:t>
            </a:r>
            <a:endParaRPr/>
          </a:p>
        </p:txBody>
      </p:sp>
      <p:sp>
        <p:nvSpPr>
          <p:cNvPr id="917" name="Google Shape;917;p99"/>
          <p:cNvSpPr txBox="1"/>
          <p:nvPr>
            <p:ph idx="1" type="body"/>
          </p:nvPr>
        </p:nvSpPr>
        <p:spPr>
          <a:xfrm>
            <a:off x="826750" y="1033400"/>
            <a:ext cx="76887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Clr>
                <a:schemeClr val="dk1"/>
              </a:buClr>
              <a:buSzPts val="2100"/>
              <a:buNone/>
            </a:pPr>
            <a:r>
              <a:rPr lang="en-US" sz="2000">
                <a:solidFill>
                  <a:srgbClr val="C00000"/>
                </a:solidFill>
                <a:latin typeface="Calibri"/>
                <a:ea typeface="Calibri"/>
                <a:cs typeface="Calibri"/>
                <a:sym typeface="Calibri"/>
              </a:rPr>
              <a:t>Digital signature </a:t>
            </a:r>
            <a:r>
              <a:rPr lang="en-US" sz="2000">
                <a:latin typeface="Calibri"/>
                <a:ea typeface="Calibri"/>
                <a:cs typeface="Calibri"/>
                <a:sym typeface="Calibri"/>
              </a:rPr>
              <a:t>- An asymmetric key operation where </a:t>
            </a:r>
            <a:r>
              <a:rPr lang="en-US" sz="2000">
                <a:solidFill>
                  <a:srgbClr val="0070C0"/>
                </a:solidFill>
                <a:latin typeface="Calibri"/>
                <a:ea typeface="Calibri"/>
                <a:cs typeface="Calibri"/>
                <a:sym typeface="Calibri"/>
              </a:rPr>
              <a:t>the private key is used to digitally sign data and the public key is used to verify the signature</a:t>
            </a:r>
            <a:r>
              <a:rPr lang="en-US" sz="2000">
                <a:latin typeface="Calibri"/>
                <a:ea typeface="Calibri"/>
                <a:cs typeface="Calibri"/>
                <a:sym typeface="Calibri"/>
              </a:rPr>
              <a:t>. Digital signatures provide authenticity protection, integrity protection, and non-repudiation [NIST]. </a:t>
            </a:r>
            <a:endParaRPr sz="2000"/>
          </a:p>
          <a:p>
            <a:pPr indent="0" lvl="0" marL="0" rtl="0" algn="l">
              <a:lnSpc>
                <a:spcPct val="102857"/>
              </a:lnSpc>
              <a:spcBef>
                <a:spcPts val="900"/>
              </a:spcBef>
              <a:spcAft>
                <a:spcPts val="0"/>
              </a:spcAft>
              <a:buClr>
                <a:schemeClr val="dk1"/>
              </a:buClr>
              <a:buSzPts val="2100"/>
              <a:buNone/>
            </a:pPr>
            <a:r>
              <a:t/>
            </a:r>
            <a:endParaRPr sz="2000">
              <a:latin typeface="Calibri"/>
              <a:ea typeface="Calibri"/>
              <a:cs typeface="Calibri"/>
              <a:sym typeface="Calibri"/>
            </a:endParaRPr>
          </a:p>
          <a:p>
            <a:pPr indent="0" lvl="0" marL="0" rtl="0" algn="l">
              <a:lnSpc>
                <a:spcPct val="102857"/>
              </a:lnSpc>
              <a:spcBef>
                <a:spcPts val="900"/>
              </a:spcBef>
              <a:spcAft>
                <a:spcPts val="0"/>
              </a:spcAft>
              <a:buClr>
                <a:schemeClr val="dk1"/>
              </a:buClr>
              <a:buSzPts val="2100"/>
              <a:buNone/>
            </a:pPr>
            <a:r>
              <a:rPr lang="en-US" sz="2000">
                <a:latin typeface="Calibri"/>
                <a:ea typeface="Calibri"/>
                <a:cs typeface="Calibri"/>
                <a:sym typeface="Calibri"/>
              </a:rPr>
              <a:t>Used for authenticating both source and data integrity</a:t>
            </a:r>
            <a:endParaRPr sz="2000"/>
          </a:p>
          <a:p>
            <a:pPr indent="0" lvl="0" marL="0" rtl="0" algn="l">
              <a:lnSpc>
                <a:spcPct val="102857"/>
              </a:lnSpc>
              <a:spcBef>
                <a:spcPts val="900"/>
              </a:spcBef>
              <a:spcAft>
                <a:spcPts val="0"/>
              </a:spcAft>
              <a:buClr>
                <a:schemeClr val="dk1"/>
              </a:buClr>
              <a:buSzPts val="2100"/>
              <a:buNone/>
            </a:pPr>
            <a:r>
              <a:rPr lang="en-US" sz="2000">
                <a:latin typeface="Calibri"/>
                <a:ea typeface="Calibri"/>
                <a:cs typeface="Calibri"/>
                <a:sym typeface="Calibri"/>
              </a:rPr>
              <a:t>Created by encrypting </a:t>
            </a:r>
            <a:r>
              <a:rPr lang="en-US" sz="2000">
                <a:solidFill>
                  <a:srgbClr val="C00000"/>
                </a:solidFill>
                <a:latin typeface="Calibri"/>
                <a:ea typeface="Calibri"/>
                <a:cs typeface="Calibri"/>
                <a:sym typeface="Calibri"/>
              </a:rPr>
              <a:t>hash code </a:t>
            </a:r>
            <a:r>
              <a:rPr lang="en-US" sz="2000">
                <a:latin typeface="Calibri"/>
                <a:ea typeface="Calibri"/>
                <a:cs typeface="Calibri"/>
                <a:sym typeface="Calibri"/>
              </a:rPr>
              <a:t>with </a:t>
            </a:r>
            <a:r>
              <a:rPr lang="en-US" sz="2000">
                <a:solidFill>
                  <a:srgbClr val="C00000"/>
                </a:solidFill>
                <a:latin typeface="Calibri"/>
                <a:ea typeface="Calibri"/>
                <a:cs typeface="Calibri"/>
                <a:sym typeface="Calibri"/>
              </a:rPr>
              <a:t>private key</a:t>
            </a:r>
            <a:endParaRPr sz="2000"/>
          </a:p>
          <a:p>
            <a:pPr indent="0" lvl="0" marL="0" rtl="0" algn="l">
              <a:lnSpc>
                <a:spcPct val="102857"/>
              </a:lnSpc>
              <a:spcBef>
                <a:spcPts val="900"/>
              </a:spcBef>
              <a:spcAft>
                <a:spcPts val="0"/>
              </a:spcAft>
              <a:buClr>
                <a:schemeClr val="dk1"/>
              </a:buClr>
              <a:buSzPts val="2100"/>
              <a:buNone/>
            </a:pPr>
            <a:r>
              <a:rPr lang="en-US" sz="2000">
                <a:solidFill>
                  <a:srgbClr val="C00000"/>
                </a:solidFill>
                <a:latin typeface="Calibri"/>
                <a:ea typeface="Calibri"/>
                <a:cs typeface="Calibri"/>
                <a:sym typeface="Calibri"/>
              </a:rPr>
              <a:t>Does not provide confidentiality. </a:t>
            </a:r>
            <a:endParaRPr sz="2000"/>
          </a:p>
          <a:p>
            <a:pPr indent="-165100" lvl="1" marL="377190" rtl="0" algn="l">
              <a:lnSpc>
                <a:spcPct val="87692"/>
              </a:lnSpc>
              <a:spcBef>
                <a:spcPts val="900"/>
              </a:spcBef>
              <a:spcAft>
                <a:spcPts val="0"/>
              </a:spcAft>
              <a:buClr>
                <a:schemeClr val="dk1"/>
              </a:buClr>
              <a:buSzPts val="1850"/>
              <a:buChar char="▪"/>
            </a:pPr>
            <a:r>
              <a:rPr lang="en-US" sz="1850"/>
              <a:t>The message is sending in plaintext.</a:t>
            </a:r>
            <a:endParaRPr sz="1700"/>
          </a:p>
          <a:p>
            <a:pPr indent="0" lvl="0" marL="0" rtl="0" algn="l">
              <a:lnSpc>
                <a:spcPct val="102857"/>
              </a:lnSpc>
              <a:spcBef>
                <a:spcPts val="900"/>
              </a:spcBef>
              <a:spcAft>
                <a:spcPts val="0"/>
              </a:spcAft>
              <a:buClr>
                <a:schemeClr val="dk1"/>
              </a:buClr>
              <a:buSzPts val="2100"/>
              <a:buNone/>
            </a:pPr>
            <a:r>
              <a:t/>
            </a:r>
            <a:endParaRPr sz="2000">
              <a:solidFill>
                <a:srgbClr val="C00000"/>
              </a:solidFill>
              <a:latin typeface="Calibri"/>
              <a:ea typeface="Calibri"/>
              <a:cs typeface="Calibri"/>
              <a:sym typeface="Calibri"/>
            </a:endParaRPr>
          </a:p>
          <a:p>
            <a:pPr indent="0" lvl="0" marL="0" rtl="0" algn="l">
              <a:lnSpc>
                <a:spcPct val="102857"/>
              </a:lnSpc>
              <a:spcBef>
                <a:spcPts val="900"/>
              </a:spcBef>
              <a:spcAft>
                <a:spcPts val="0"/>
              </a:spcAft>
              <a:buClr>
                <a:srgbClr val="FBD4B4"/>
              </a:buClr>
              <a:buSzPts val="1470"/>
              <a:buFont typeface="Noto Sans Symbols"/>
              <a:buNone/>
            </a:pPr>
            <a:r>
              <a:t/>
            </a:r>
            <a:endParaRPr sz="2000">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DIGITAL SIGNATURES</a:t>
            </a:r>
            <a:endParaRPr/>
          </a:p>
        </p:txBody>
      </p:sp>
      <p:sp>
        <p:nvSpPr>
          <p:cNvPr id="924" name="Google Shape;924;p100"/>
          <p:cNvSpPr txBox="1"/>
          <p:nvPr>
            <p:ph idx="1" type="body"/>
          </p:nvPr>
        </p:nvSpPr>
        <p:spPr>
          <a:xfrm>
            <a:off x="653900" y="1003194"/>
            <a:ext cx="5836200" cy="3263400"/>
          </a:xfrm>
          <a:prstGeom prst="rect">
            <a:avLst/>
          </a:prstGeom>
          <a:noFill/>
          <a:ln>
            <a:noFill/>
          </a:ln>
        </p:spPr>
        <p:txBody>
          <a:bodyPr anchorCtr="0" anchor="t" bIns="0" lIns="0" spcFirstLastPara="1" rIns="0" wrap="square" tIns="0">
            <a:normAutofit lnSpcReduction="20000"/>
          </a:bodyPr>
          <a:lstStyle/>
          <a:p>
            <a:pPr indent="0" lvl="0" marL="0" rtl="0" algn="l">
              <a:lnSpc>
                <a:spcPct val="90000"/>
              </a:lnSpc>
              <a:spcBef>
                <a:spcPts val="0"/>
              </a:spcBef>
              <a:spcAft>
                <a:spcPts val="0"/>
              </a:spcAft>
              <a:buSzPts val="2400"/>
              <a:buNone/>
            </a:pPr>
            <a:r>
              <a:rPr lang="en-US" sz="2400">
                <a:latin typeface="Calibri"/>
                <a:ea typeface="Calibri"/>
                <a:cs typeface="Calibri"/>
                <a:sym typeface="Calibri"/>
              </a:rPr>
              <a:t>Suppose that Bob wants to send a message to Alice. Although it is not important that the message be kept secret, he wants Alice to be certain that the message is indeed from him. For this purpose, </a:t>
            </a:r>
            <a:endParaRPr/>
          </a:p>
          <a:p>
            <a:pPr indent="0" lvl="1" marL="342900" rtl="0" algn="l">
              <a:lnSpc>
                <a:spcPct val="81428"/>
              </a:lnSpc>
              <a:spcBef>
                <a:spcPts val="900"/>
              </a:spcBef>
              <a:spcAft>
                <a:spcPts val="0"/>
              </a:spcAft>
              <a:buSzPts val="2100"/>
              <a:buNone/>
            </a:pPr>
            <a:r>
              <a:rPr lang="en-US" sz="2100">
                <a:latin typeface="Calibri"/>
                <a:ea typeface="Calibri"/>
                <a:cs typeface="Calibri"/>
                <a:sym typeface="Calibri"/>
              </a:rPr>
              <a:t>1. Bob uses a secure hash function to generate a hash value for the message.</a:t>
            </a:r>
            <a:endParaRPr/>
          </a:p>
          <a:p>
            <a:pPr indent="0" lvl="1" marL="342900" rtl="0" algn="l">
              <a:lnSpc>
                <a:spcPct val="81428"/>
              </a:lnSpc>
              <a:spcBef>
                <a:spcPts val="900"/>
              </a:spcBef>
              <a:spcAft>
                <a:spcPts val="0"/>
              </a:spcAft>
              <a:buSzPts val="2100"/>
              <a:buNone/>
            </a:pPr>
            <a:r>
              <a:rPr lang="en-US" sz="2100">
                <a:latin typeface="Calibri"/>
                <a:ea typeface="Calibri"/>
                <a:cs typeface="Calibri"/>
                <a:sym typeface="Calibri"/>
              </a:rPr>
              <a:t>2. Then he encrypts the hash code with his private key, creating a </a:t>
            </a:r>
            <a:r>
              <a:rPr lang="en-US" sz="2100">
                <a:solidFill>
                  <a:srgbClr val="C00000"/>
                </a:solidFill>
                <a:latin typeface="Calibri"/>
                <a:ea typeface="Calibri"/>
                <a:cs typeface="Calibri"/>
                <a:sym typeface="Calibri"/>
              </a:rPr>
              <a:t>digital signature</a:t>
            </a:r>
            <a:r>
              <a:rPr lang="en-US" sz="2100">
                <a:latin typeface="Calibri"/>
                <a:ea typeface="Calibri"/>
                <a:cs typeface="Calibri"/>
                <a:sym typeface="Calibri"/>
              </a:rPr>
              <a:t>. </a:t>
            </a:r>
            <a:endParaRPr/>
          </a:p>
          <a:p>
            <a:pPr indent="0" lvl="1" marL="342900" rtl="0" algn="l">
              <a:lnSpc>
                <a:spcPct val="81428"/>
              </a:lnSpc>
              <a:spcBef>
                <a:spcPts val="900"/>
              </a:spcBef>
              <a:spcAft>
                <a:spcPts val="0"/>
              </a:spcAft>
              <a:buSzPts val="2100"/>
              <a:buNone/>
            </a:pPr>
            <a:r>
              <a:rPr lang="en-US" sz="2100">
                <a:latin typeface="Calibri"/>
                <a:ea typeface="Calibri"/>
                <a:cs typeface="Calibri"/>
                <a:sym typeface="Calibri"/>
              </a:rPr>
              <a:t>3. Bob sends the message with the signature attached.</a:t>
            </a:r>
            <a:endParaRPr/>
          </a:p>
          <a:p>
            <a:pPr indent="0" lvl="0" marL="0" rtl="0" algn="l">
              <a:lnSpc>
                <a:spcPct val="102857"/>
              </a:lnSpc>
              <a:spcBef>
                <a:spcPts val="900"/>
              </a:spcBef>
              <a:spcAft>
                <a:spcPts val="0"/>
              </a:spcAft>
              <a:buSzPts val="2100"/>
              <a:buNone/>
            </a:pPr>
            <a:r>
              <a:t/>
            </a:r>
            <a:endParaRPr/>
          </a:p>
        </p:txBody>
      </p:sp>
      <p:pic>
        <p:nvPicPr>
          <p:cNvPr id="925" name="Google Shape;925;p100"/>
          <p:cNvPicPr preferRelativeResize="0"/>
          <p:nvPr/>
        </p:nvPicPr>
        <p:blipFill rotWithShape="1">
          <a:blip r:embed="rId3">
            <a:alphaModFix/>
          </a:blip>
          <a:srcRect b="13171" l="14797" r="56911" t="0"/>
          <a:stretch/>
        </p:blipFill>
        <p:spPr>
          <a:xfrm>
            <a:off x="6741676" y="146820"/>
            <a:ext cx="2107055" cy="4849859"/>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0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DIGITAL SIGNATURES</a:t>
            </a:r>
            <a:endParaRPr/>
          </a:p>
        </p:txBody>
      </p:sp>
      <p:sp>
        <p:nvSpPr>
          <p:cNvPr id="931" name="Google Shape;931;p101"/>
          <p:cNvSpPr txBox="1"/>
          <p:nvPr>
            <p:ph idx="1" type="body"/>
          </p:nvPr>
        </p:nvSpPr>
        <p:spPr>
          <a:xfrm>
            <a:off x="628650" y="1268016"/>
            <a:ext cx="5819543" cy="3667496"/>
          </a:xfrm>
          <a:prstGeom prst="rect">
            <a:avLst/>
          </a:prstGeom>
          <a:noFill/>
          <a:ln>
            <a:noFill/>
          </a:ln>
        </p:spPr>
        <p:txBody>
          <a:bodyPr anchorCtr="0" anchor="t" bIns="0" lIns="0" spcFirstLastPara="1" rIns="0" wrap="square" tIns="0">
            <a:normAutofit fontScale="62500" lnSpcReduction="20000"/>
          </a:bodyPr>
          <a:lstStyle/>
          <a:p>
            <a:pPr indent="0" lvl="0" marL="0" rtl="0" algn="l">
              <a:lnSpc>
                <a:spcPct val="92903"/>
              </a:lnSpc>
              <a:spcBef>
                <a:spcPts val="0"/>
              </a:spcBef>
              <a:spcAft>
                <a:spcPts val="0"/>
              </a:spcAft>
              <a:buSzPct val="100000"/>
              <a:buNone/>
            </a:pPr>
            <a:r>
              <a:rPr lang="en-US" sz="2325">
                <a:latin typeface="Calibri"/>
                <a:ea typeface="Calibri"/>
                <a:cs typeface="Calibri"/>
                <a:sym typeface="Calibri"/>
              </a:rPr>
              <a:t>When Alice receives the message plus signature, she </a:t>
            </a:r>
            <a:endParaRPr/>
          </a:p>
          <a:p>
            <a:pPr indent="0" lvl="1" marL="342900" rtl="0" algn="l">
              <a:lnSpc>
                <a:spcPct val="69090"/>
              </a:lnSpc>
              <a:spcBef>
                <a:spcPts val="900"/>
              </a:spcBef>
              <a:spcAft>
                <a:spcPts val="0"/>
              </a:spcAft>
              <a:buSzPct val="100000"/>
              <a:buNone/>
            </a:pPr>
            <a:r>
              <a:rPr lang="en-US" sz="2475">
                <a:latin typeface="Calibri"/>
                <a:ea typeface="Calibri"/>
                <a:cs typeface="Calibri"/>
                <a:sym typeface="Calibri"/>
              </a:rPr>
              <a:t>(1) calculates a hash value for the message; </a:t>
            </a:r>
            <a:endParaRPr/>
          </a:p>
          <a:p>
            <a:pPr indent="0" lvl="1" marL="342900" rtl="0" algn="l">
              <a:lnSpc>
                <a:spcPct val="69090"/>
              </a:lnSpc>
              <a:spcBef>
                <a:spcPts val="900"/>
              </a:spcBef>
              <a:spcAft>
                <a:spcPts val="0"/>
              </a:spcAft>
              <a:buSzPct val="100000"/>
              <a:buNone/>
            </a:pPr>
            <a:r>
              <a:rPr lang="en-US" sz="2475">
                <a:latin typeface="Calibri"/>
                <a:ea typeface="Calibri"/>
                <a:cs typeface="Calibri"/>
                <a:sym typeface="Calibri"/>
              </a:rPr>
              <a:t>(2) decrypts the signature using Bob’s public key;</a:t>
            </a:r>
            <a:endParaRPr/>
          </a:p>
          <a:p>
            <a:pPr indent="0" lvl="1" marL="342900" rtl="0" algn="l">
              <a:lnSpc>
                <a:spcPct val="69090"/>
              </a:lnSpc>
              <a:spcBef>
                <a:spcPts val="900"/>
              </a:spcBef>
              <a:spcAft>
                <a:spcPts val="0"/>
              </a:spcAft>
              <a:buSzPct val="100000"/>
              <a:buNone/>
            </a:pPr>
            <a:r>
              <a:rPr lang="en-US" sz="2475">
                <a:latin typeface="Calibri"/>
                <a:ea typeface="Calibri"/>
                <a:cs typeface="Calibri"/>
                <a:sym typeface="Calibri"/>
              </a:rPr>
              <a:t>(3) compares the calculated hash value to the decrypted hash value. </a:t>
            </a:r>
            <a:endParaRPr/>
          </a:p>
          <a:p>
            <a:pPr indent="0" lvl="0" marL="0" rtl="0" algn="l">
              <a:lnSpc>
                <a:spcPct val="92903"/>
              </a:lnSpc>
              <a:spcBef>
                <a:spcPts val="900"/>
              </a:spcBef>
              <a:spcAft>
                <a:spcPts val="0"/>
              </a:spcAft>
              <a:buSzPct val="100000"/>
              <a:buNone/>
            </a:pPr>
            <a:r>
              <a:rPr lang="en-US" sz="2325">
                <a:latin typeface="Calibri"/>
                <a:ea typeface="Calibri"/>
                <a:cs typeface="Calibri"/>
                <a:sym typeface="Calibri"/>
              </a:rPr>
              <a:t>If the two hash values match, Alice is assured that the message must have been signed by Bob. No one else has Bob’s private key and therefore no one else could have created a ciphertext that could be decrypted with Bob’s public key. </a:t>
            </a:r>
            <a:endParaRPr/>
          </a:p>
          <a:p>
            <a:pPr indent="0" lvl="0" marL="0" rtl="0" algn="l">
              <a:lnSpc>
                <a:spcPct val="92903"/>
              </a:lnSpc>
              <a:spcBef>
                <a:spcPts val="900"/>
              </a:spcBef>
              <a:spcAft>
                <a:spcPts val="0"/>
              </a:spcAft>
              <a:buSzPct val="100000"/>
              <a:buNone/>
            </a:pPr>
            <a:r>
              <a:rPr lang="en-US" sz="2325">
                <a:latin typeface="Calibri"/>
                <a:ea typeface="Calibri"/>
                <a:cs typeface="Calibri"/>
                <a:sym typeface="Calibri"/>
              </a:rPr>
              <a:t>In addition, it is impossible to alter the message without access to Bob’s private key, so </a:t>
            </a:r>
            <a:r>
              <a:rPr lang="en-US" sz="2325" u="sng">
                <a:latin typeface="Calibri"/>
                <a:ea typeface="Calibri"/>
                <a:cs typeface="Calibri"/>
                <a:sym typeface="Calibri"/>
              </a:rPr>
              <a:t>the message is authenticated both in terms of source and in terms of data integrity</a:t>
            </a:r>
            <a:r>
              <a:rPr lang="en-US" sz="2325">
                <a:latin typeface="Calibri"/>
                <a:ea typeface="Calibri"/>
                <a:cs typeface="Calibri"/>
                <a:sym typeface="Calibri"/>
              </a:rPr>
              <a:t>.</a:t>
            </a:r>
            <a:endParaRPr/>
          </a:p>
          <a:p>
            <a:pPr indent="0" lvl="0" marL="0" rtl="0" algn="l">
              <a:lnSpc>
                <a:spcPct val="102857"/>
              </a:lnSpc>
              <a:spcBef>
                <a:spcPts val="900"/>
              </a:spcBef>
              <a:spcAft>
                <a:spcPts val="0"/>
              </a:spcAft>
              <a:buSzPct val="100000"/>
              <a:buNone/>
            </a:pPr>
            <a:r>
              <a:t/>
            </a:r>
            <a:endParaRPr/>
          </a:p>
        </p:txBody>
      </p:sp>
      <p:pic>
        <p:nvPicPr>
          <p:cNvPr id="932" name="Google Shape;932;p101"/>
          <p:cNvPicPr preferRelativeResize="0"/>
          <p:nvPr/>
        </p:nvPicPr>
        <p:blipFill rotWithShape="1">
          <a:blip r:embed="rId3">
            <a:alphaModFix/>
          </a:blip>
          <a:srcRect b="15447" l="50162" r="13496" t="0"/>
          <a:stretch/>
        </p:blipFill>
        <p:spPr>
          <a:xfrm>
            <a:off x="6448193" y="273844"/>
            <a:ext cx="2731942" cy="4767146"/>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0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DIGITAL SIGNATURES REQUIREMENTS</a:t>
            </a:r>
            <a:endParaRPr/>
          </a:p>
        </p:txBody>
      </p:sp>
      <p:sp>
        <p:nvSpPr>
          <p:cNvPr id="939" name="Google Shape;939;p102"/>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t>Digital signatures must meet two requirements and, ideally, satisfy two more:</a:t>
            </a:r>
            <a:endParaRPr/>
          </a:p>
          <a:p>
            <a:pPr indent="-171450" lvl="1" marL="377190" rtl="0" algn="l">
              <a:lnSpc>
                <a:spcPct val="87692"/>
              </a:lnSpc>
              <a:spcBef>
                <a:spcPts val="900"/>
              </a:spcBef>
              <a:spcAft>
                <a:spcPts val="0"/>
              </a:spcAft>
              <a:buSzPts val="1950"/>
              <a:buChar char="▪"/>
            </a:pPr>
            <a:r>
              <a:rPr i="1" lang="en-US" sz="1950" u="sng">
                <a:solidFill>
                  <a:srgbClr val="0070C0"/>
                </a:solidFill>
              </a:rPr>
              <a:t>Unforgeable</a:t>
            </a:r>
            <a:r>
              <a:rPr i="1" lang="en-US" sz="1950"/>
              <a:t> (mandatory</a:t>
            </a:r>
            <a:r>
              <a:rPr lang="en-US" sz="1950"/>
              <a:t>)</a:t>
            </a:r>
            <a:r>
              <a:rPr i="1" lang="en-US" sz="1950"/>
              <a:t>:</a:t>
            </a:r>
            <a:r>
              <a:rPr lang="en-US" sz="1950"/>
              <a:t> No one other than the signer can produce the signature without the signer’s private key</a:t>
            </a:r>
            <a:endParaRPr/>
          </a:p>
          <a:p>
            <a:pPr indent="-171450" lvl="1" marL="377190" rtl="0" algn="l">
              <a:lnSpc>
                <a:spcPct val="87692"/>
              </a:lnSpc>
              <a:spcBef>
                <a:spcPts val="900"/>
              </a:spcBef>
              <a:spcAft>
                <a:spcPts val="0"/>
              </a:spcAft>
              <a:buSzPts val="1950"/>
              <a:buChar char="▪"/>
            </a:pPr>
            <a:r>
              <a:rPr i="1" lang="en-US" sz="1950" u="sng">
                <a:solidFill>
                  <a:srgbClr val="0070C0"/>
                </a:solidFill>
              </a:rPr>
              <a:t>Authentic</a:t>
            </a:r>
            <a:r>
              <a:rPr i="1" lang="en-US" sz="1950"/>
              <a:t> (mandatory</a:t>
            </a:r>
            <a:r>
              <a:rPr lang="en-US" sz="1950"/>
              <a:t>)</a:t>
            </a:r>
            <a:r>
              <a:rPr i="1" lang="en-US" sz="1950"/>
              <a:t>:</a:t>
            </a:r>
            <a:r>
              <a:rPr lang="en-US" sz="1950"/>
              <a:t> The receiver can determine that the signature really came from the signer</a:t>
            </a:r>
            <a:endParaRPr/>
          </a:p>
          <a:p>
            <a:pPr indent="-171450" lvl="1" marL="377190" rtl="0" algn="l">
              <a:lnSpc>
                <a:spcPct val="87692"/>
              </a:lnSpc>
              <a:spcBef>
                <a:spcPts val="900"/>
              </a:spcBef>
              <a:spcAft>
                <a:spcPts val="0"/>
              </a:spcAft>
              <a:buSzPts val="1950"/>
              <a:buChar char="▪"/>
            </a:pPr>
            <a:r>
              <a:rPr i="1" lang="en-US" sz="1950" u="sng">
                <a:solidFill>
                  <a:srgbClr val="0070C0"/>
                </a:solidFill>
              </a:rPr>
              <a:t>Not alterable</a:t>
            </a:r>
            <a:r>
              <a:rPr i="1" lang="en-US" sz="1950">
                <a:solidFill>
                  <a:srgbClr val="0070C0"/>
                </a:solidFill>
              </a:rPr>
              <a:t> </a:t>
            </a:r>
            <a:r>
              <a:rPr i="1" lang="en-US" sz="1950"/>
              <a:t>(desirable</a:t>
            </a:r>
            <a:r>
              <a:rPr lang="en-US" sz="1950"/>
              <a:t>)</a:t>
            </a:r>
            <a:r>
              <a:rPr i="1" lang="en-US" sz="1950"/>
              <a:t>:</a:t>
            </a:r>
            <a:r>
              <a:rPr lang="en-US" sz="1950"/>
              <a:t> No signer, receiver, or any interceptor can modify the signature without the tampering being evident</a:t>
            </a:r>
            <a:endParaRPr/>
          </a:p>
          <a:p>
            <a:pPr indent="-171450" lvl="1" marL="377190" rtl="0" algn="l">
              <a:lnSpc>
                <a:spcPct val="87692"/>
              </a:lnSpc>
              <a:spcBef>
                <a:spcPts val="900"/>
              </a:spcBef>
              <a:spcAft>
                <a:spcPts val="0"/>
              </a:spcAft>
              <a:buSzPts val="1950"/>
              <a:buChar char="▪"/>
            </a:pPr>
            <a:r>
              <a:rPr i="1" lang="en-US" sz="1950" u="sng">
                <a:solidFill>
                  <a:srgbClr val="0070C0"/>
                </a:solidFill>
              </a:rPr>
              <a:t>Not reusable </a:t>
            </a:r>
            <a:r>
              <a:rPr i="1" lang="en-US" sz="1950"/>
              <a:t>(desirable</a:t>
            </a:r>
            <a:r>
              <a:rPr lang="en-US" sz="1950"/>
              <a:t>)</a:t>
            </a:r>
            <a:r>
              <a:rPr i="1" lang="en-US" sz="1950"/>
              <a:t>:</a:t>
            </a:r>
            <a:r>
              <a:rPr lang="en-US" sz="1950"/>
              <a:t> Any attempt to reuse a previous signature will be detected by receiver</a:t>
            </a:r>
            <a:endParaRPr/>
          </a:p>
          <a:p>
            <a:pPr indent="-57150" lvl="1" marL="377190" rtl="0" algn="l">
              <a:lnSpc>
                <a:spcPct val="95000"/>
              </a:lnSpc>
              <a:spcBef>
                <a:spcPts val="900"/>
              </a:spcBef>
              <a:spcAft>
                <a:spcPts val="0"/>
              </a:spcAft>
              <a:buSzPts val="1800"/>
              <a:buNone/>
            </a:pPr>
            <a:r>
              <a:t/>
            </a:r>
            <a:endParaRPr/>
          </a:p>
        </p:txBody>
      </p:sp>
      <p:sp>
        <p:nvSpPr>
          <p:cNvPr id="940" name="Google Shape;940;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0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DIGITAL SIGNATURES</a:t>
            </a:r>
            <a:endParaRPr/>
          </a:p>
        </p:txBody>
      </p:sp>
      <p:sp>
        <p:nvSpPr>
          <p:cNvPr id="947" name="Google Shape;947;p103"/>
          <p:cNvSpPr txBox="1"/>
          <p:nvPr>
            <p:ph idx="1" type="body"/>
          </p:nvPr>
        </p:nvSpPr>
        <p:spPr>
          <a:xfrm>
            <a:off x="536450" y="969550"/>
            <a:ext cx="5911800" cy="37800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1800"/>
              <a:t>The general way of computing digital signatures is with public key encryption:</a:t>
            </a:r>
            <a:endParaRPr sz="1800"/>
          </a:p>
          <a:p>
            <a:pPr indent="-152400" lvl="1" marL="377190" rtl="0" algn="l">
              <a:lnSpc>
                <a:spcPct val="95000"/>
              </a:lnSpc>
              <a:spcBef>
                <a:spcPts val="900"/>
              </a:spcBef>
              <a:spcAft>
                <a:spcPts val="0"/>
              </a:spcAft>
              <a:buSzPts val="1500"/>
              <a:buChar char="▪"/>
            </a:pPr>
            <a:r>
              <a:rPr lang="en-US" sz="1500"/>
              <a:t>The signer computes a signature value by using a private key</a:t>
            </a:r>
            <a:endParaRPr sz="1500"/>
          </a:p>
          <a:p>
            <a:pPr indent="-152400" lvl="1" marL="377190" rtl="0" algn="l">
              <a:lnSpc>
                <a:spcPct val="95000"/>
              </a:lnSpc>
              <a:spcBef>
                <a:spcPts val="900"/>
              </a:spcBef>
              <a:spcAft>
                <a:spcPts val="0"/>
              </a:spcAft>
              <a:buSzPts val="1500"/>
              <a:buChar char="▪"/>
            </a:pPr>
            <a:r>
              <a:rPr lang="en-US" sz="1500"/>
              <a:t>Others can use the </a:t>
            </a:r>
            <a:r>
              <a:rPr lang="en-US" sz="1500">
                <a:solidFill>
                  <a:srgbClr val="C00000"/>
                </a:solidFill>
              </a:rPr>
              <a:t>public key</a:t>
            </a:r>
            <a:r>
              <a:rPr lang="en-US" sz="1500"/>
              <a:t> to verify that the signature came from the corresponding private key</a:t>
            </a:r>
            <a:endParaRPr sz="750"/>
          </a:p>
          <a:p>
            <a:pPr indent="0" lvl="0" marL="0" rtl="0" algn="l">
              <a:lnSpc>
                <a:spcPct val="102857"/>
              </a:lnSpc>
              <a:spcBef>
                <a:spcPts val="900"/>
              </a:spcBef>
              <a:spcAft>
                <a:spcPts val="0"/>
              </a:spcAft>
              <a:buSzPts val="2100"/>
              <a:buNone/>
            </a:pPr>
            <a:r>
              <a:rPr lang="en-US" sz="1800">
                <a:solidFill>
                  <a:srgbClr val="953734"/>
                </a:solidFill>
              </a:rPr>
              <a:t>Problem:</a:t>
            </a:r>
            <a:endParaRPr sz="1800"/>
          </a:p>
          <a:p>
            <a:pPr indent="-152400" lvl="1" marL="377190" rtl="0" algn="l">
              <a:lnSpc>
                <a:spcPct val="95000"/>
              </a:lnSpc>
              <a:spcBef>
                <a:spcPts val="900"/>
              </a:spcBef>
              <a:spcAft>
                <a:spcPts val="0"/>
              </a:spcAft>
              <a:buSzPts val="1500"/>
              <a:buChar char="▪"/>
            </a:pPr>
            <a:r>
              <a:rPr lang="en-US" sz="1500"/>
              <a:t>Any user can send his/her public key to any other users or broadcast the key to the community.</a:t>
            </a:r>
            <a:endParaRPr sz="1500"/>
          </a:p>
          <a:p>
            <a:pPr indent="-152400" lvl="1" marL="377190" rtl="0" algn="l">
              <a:lnSpc>
                <a:spcPct val="95000"/>
              </a:lnSpc>
              <a:spcBef>
                <a:spcPts val="900"/>
              </a:spcBef>
              <a:spcAft>
                <a:spcPts val="0"/>
              </a:spcAft>
              <a:buSzPts val="1500"/>
              <a:buChar char="▪"/>
            </a:pPr>
            <a:r>
              <a:rPr lang="en-US" sz="1500"/>
              <a:t>Anybody can forge such a public announcement.</a:t>
            </a:r>
            <a:endParaRPr sz="1500"/>
          </a:p>
          <a:p>
            <a:pPr indent="-152400" lvl="1" marL="377190" rtl="0" algn="l">
              <a:lnSpc>
                <a:spcPct val="95000"/>
              </a:lnSpc>
              <a:spcBef>
                <a:spcPts val="900"/>
              </a:spcBef>
              <a:spcAft>
                <a:spcPts val="0"/>
              </a:spcAft>
              <a:buSzPts val="1500"/>
              <a:buChar char="▪"/>
            </a:pPr>
            <a:r>
              <a:rPr lang="en-US" sz="1500"/>
              <a:t>There is no reliable way to associate a user with that public key.</a:t>
            </a:r>
            <a:endParaRPr sz="1500"/>
          </a:p>
        </p:txBody>
      </p:sp>
      <p:pic>
        <p:nvPicPr>
          <p:cNvPr id="948" name="Google Shape;948;p103"/>
          <p:cNvPicPr preferRelativeResize="0"/>
          <p:nvPr/>
        </p:nvPicPr>
        <p:blipFill rotWithShape="1">
          <a:blip r:embed="rId3">
            <a:alphaModFix/>
          </a:blip>
          <a:srcRect b="15447" l="50162" r="13496" t="0"/>
          <a:stretch/>
        </p:blipFill>
        <p:spPr>
          <a:xfrm>
            <a:off x="6759215" y="226054"/>
            <a:ext cx="2731942" cy="4767145"/>
          </a:xfrm>
          <a:prstGeom prst="rect">
            <a:avLst/>
          </a:prstGeom>
          <a:noFill/>
          <a:ln>
            <a:noFill/>
          </a:ln>
        </p:spPr>
      </p:pic>
      <p:sp>
        <p:nvSpPr>
          <p:cNvPr id="949" name="Google Shape;949;p103"/>
          <p:cNvSpPr txBox="1"/>
          <p:nvPr/>
        </p:nvSpPr>
        <p:spPr>
          <a:xfrm>
            <a:off x="2970872" y="4039034"/>
            <a:ext cx="3856200" cy="415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rgbClr val="31859B"/>
                </a:solidFill>
                <a:latin typeface="Calibri"/>
                <a:ea typeface="Calibri"/>
                <a:cs typeface="Calibri"/>
                <a:sym typeface="Calibri"/>
              </a:rPr>
              <a:t>Solution: Public-Key Certificate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0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955" name="Google Shape;955;p10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Digital Signature</a:t>
            </a:r>
            <a:endParaRPr/>
          </a:p>
          <a:p>
            <a:pPr indent="0" lvl="0" marL="0" rtl="0" algn="l">
              <a:lnSpc>
                <a:spcPct val="102857"/>
              </a:lnSpc>
              <a:spcBef>
                <a:spcPts val="900"/>
              </a:spcBef>
              <a:spcAft>
                <a:spcPts val="0"/>
              </a:spcAft>
              <a:buSzPts val="2100"/>
              <a:buNone/>
            </a:pPr>
            <a:r>
              <a:rPr lang="en-US">
                <a:solidFill>
                  <a:schemeClr val="accent2"/>
                </a:solidFill>
              </a:rPr>
              <a:t>Public-Key Certificate</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0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 KEY ENCRYPTION ISSUES</a:t>
            </a:r>
            <a:endParaRPr/>
          </a:p>
        </p:txBody>
      </p:sp>
      <p:sp>
        <p:nvSpPr>
          <p:cNvPr id="961" name="Google Shape;961;p105"/>
          <p:cNvSpPr txBox="1"/>
          <p:nvPr>
            <p:ph idx="1" type="body"/>
          </p:nvPr>
        </p:nvSpPr>
        <p:spPr>
          <a:xfrm>
            <a:off x="571850" y="1055842"/>
            <a:ext cx="7886700" cy="35526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2000"/>
              <a:t>The concern of public-key encryption is that the public key is public. An attacker could pretend to be someone and send a public key to another participant or broadcast the public key. </a:t>
            </a:r>
            <a:endParaRPr sz="2000"/>
          </a:p>
          <a:p>
            <a:pPr indent="0" lvl="0" marL="0" rtl="0" algn="l">
              <a:lnSpc>
                <a:spcPct val="102857"/>
              </a:lnSpc>
              <a:spcBef>
                <a:spcPts val="900"/>
              </a:spcBef>
              <a:spcAft>
                <a:spcPts val="0"/>
              </a:spcAft>
              <a:buSzPts val="2100"/>
              <a:buNone/>
            </a:pPr>
            <a:r>
              <a:rPr lang="en-US" sz="2000"/>
              <a:t>How to make sure the public key is authentic? The solution to this problem is the public-key certificate. </a:t>
            </a:r>
            <a:endParaRPr sz="2000"/>
          </a:p>
          <a:p>
            <a:pPr indent="-165100" lvl="1" marL="377190" rtl="0" algn="l">
              <a:lnSpc>
                <a:spcPct val="87692"/>
              </a:lnSpc>
              <a:spcBef>
                <a:spcPts val="900"/>
              </a:spcBef>
              <a:spcAft>
                <a:spcPts val="0"/>
              </a:spcAft>
              <a:buSzPts val="1850"/>
              <a:buChar char="▪"/>
            </a:pPr>
            <a:r>
              <a:rPr lang="en-US" sz="1850"/>
              <a:t>A user can present his or her public key to the authority in a secure manner and obtain a signed certificate. The user can then make certificate publicly available. </a:t>
            </a:r>
            <a:endParaRPr sz="1700"/>
          </a:p>
          <a:p>
            <a:pPr indent="-165100" lvl="1" marL="377190" rtl="0" algn="l">
              <a:lnSpc>
                <a:spcPct val="87692"/>
              </a:lnSpc>
              <a:spcBef>
                <a:spcPts val="900"/>
              </a:spcBef>
              <a:spcAft>
                <a:spcPts val="0"/>
              </a:spcAft>
              <a:buSzPts val="1850"/>
              <a:buChar char="▪"/>
            </a:pPr>
            <a:r>
              <a:rPr lang="en-US" sz="1850"/>
              <a:t>Anyone needing this user’s public key can obtain the certificate and verify that the attached signature.</a:t>
            </a:r>
            <a:endParaRPr sz="17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0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sp>
        <p:nvSpPr>
          <p:cNvPr id="967" name="Google Shape;967;p106"/>
          <p:cNvSpPr txBox="1"/>
          <p:nvPr>
            <p:ph idx="1" type="body"/>
          </p:nvPr>
        </p:nvSpPr>
        <p:spPr>
          <a:xfrm>
            <a:off x="492127" y="1083658"/>
            <a:ext cx="5699100" cy="3508200"/>
          </a:xfrm>
          <a:prstGeom prst="rect">
            <a:avLst/>
          </a:prstGeom>
          <a:noFill/>
          <a:ln>
            <a:noFill/>
          </a:ln>
        </p:spPr>
        <p:txBody>
          <a:bodyPr anchorCtr="0" anchor="t" bIns="0" lIns="0" spcFirstLastPara="1" rIns="0" wrap="square" tIns="0">
            <a:noAutofit/>
          </a:bodyPr>
          <a:lstStyle/>
          <a:p>
            <a:pPr indent="0" lvl="0" marL="0" rtl="0" algn="l">
              <a:lnSpc>
                <a:spcPct val="82857"/>
              </a:lnSpc>
              <a:spcBef>
                <a:spcPts val="0"/>
              </a:spcBef>
              <a:spcAft>
                <a:spcPts val="0"/>
              </a:spcAft>
              <a:buSzPts val="1942"/>
              <a:buNone/>
            </a:pPr>
            <a:r>
              <a:rPr lang="en-US" sz="2042">
                <a:latin typeface="Calibri"/>
                <a:ea typeface="Calibri"/>
                <a:cs typeface="Calibri"/>
                <a:sym typeface="Calibri"/>
              </a:rPr>
              <a:t>What is a certificate?</a:t>
            </a:r>
            <a:endParaRPr sz="2042"/>
          </a:p>
          <a:p>
            <a:pPr indent="-167798" lvl="1" marL="377190" rtl="0" algn="l">
              <a:lnSpc>
                <a:spcPct val="61428"/>
              </a:lnSpc>
              <a:spcBef>
                <a:spcPts val="900"/>
              </a:spcBef>
              <a:spcAft>
                <a:spcPts val="0"/>
              </a:spcAft>
              <a:buSzPts val="2042"/>
              <a:buChar char="▪"/>
            </a:pPr>
            <a:r>
              <a:rPr lang="en-US" sz="2042">
                <a:latin typeface="Calibri"/>
                <a:ea typeface="Calibri"/>
                <a:cs typeface="Calibri"/>
                <a:sym typeface="Calibri"/>
              </a:rPr>
              <a:t>A </a:t>
            </a:r>
            <a:r>
              <a:rPr lang="en-US" sz="2042">
                <a:solidFill>
                  <a:schemeClr val="accent2"/>
                </a:solidFill>
                <a:latin typeface="Calibri"/>
                <a:ea typeface="Calibri"/>
                <a:cs typeface="Calibri"/>
                <a:sym typeface="Calibri"/>
              </a:rPr>
              <a:t>certificate</a:t>
            </a:r>
            <a:r>
              <a:rPr lang="en-US" sz="2042">
                <a:latin typeface="Calibri"/>
                <a:ea typeface="Calibri"/>
                <a:cs typeface="Calibri"/>
                <a:sym typeface="Calibri"/>
              </a:rPr>
              <a:t> is a public key and an identity bound together and signed by a certificate authority.</a:t>
            </a:r>
            <a:endParaRPr sz="1765"/>
          </a:p>
          <a:p>
            <a:pPr indent="-167798" lvl="1" marL="377190" rtl="0" algn="l">
              <a:lnSpc>
                <a:spcPct val="61428"/>
              </a:lnSpc>
              <a:spcBef>
                <a:spcPts val="900"/>
              </a:spcBef>
              <a:spcAft>
                <a:spcPts val="0"/>
              </a:spcAft>
              <a:buSzPts val="2042"/>
              <a:buChar char="▪"/>
            </a:pPr>
            <a:r>
              <a:rPr lang="en-US" sz="2042">
                <a:latin typeface="Calibri"/>
                <a:ea typeface="Calibri"/>
                <a:cs typeface="Calibri"/>
                <a:sym typeface="Calibri"/>
              </a:rPr>
              <a:t>A certificate allows you to verify that a public key is truly associated with an individual.</a:t>
            </a:r>
            <a:endParaRPr sz="1765"/>
          </a:p>
          <a:p>
            <a:pPr indent="0" lvl="0" marL="0" rtl="0" algn="l">
              <a:lnSpc>
                <a:spcPct val="82857"/>
              </a:lnSpc>
              <a:spcBef>
                <a:spcPts val="900"/>
              </a:spcBef>
              <a:spcAft>
                <a:spcPts val="0"/>
              </a:spcAft>
              <a:buSzPts val="1942"/>
              <a:buNone/>
            </a:pPr>
            <a:r>
              <a:rPr lang="en-US" sz="2042">
                <a:latin typeface="Calibri"/>
                <a:ea typeface="Calibri"/>
                <a:cs typeface="Calibri"/>
                <a:sym typeface="Calibri"/>
              </a:rPr>
              <a:t>Who’s managing the certificates?</a:t>
            </a:r>
            <a:endParaRPr sz="2042"/>
          </a:p>
          <a:p>
            <a:pPr indent="-167798" lvl="1" marL="377190" rtl="0" algn="l">
              <a:lnSpc>
                <a:spcPct val="61428"/>
              </a:lnSpc>
              <a:spcBef>
                <a:spcPts val="900"/>
              </a:spcBef>
              <a:spcAft>
                <a:spcPts val="0"/>
              </a:spcAft>
              <a:buSzPts val="2042"/>
              <a:buChar char="▪"/>
            </a:pPr>
            <a:r>
              <a:rPr lang="en-US" sz="2042">
                <a:solidFill>
                  <a:schemeClr val="accent2"/>
                </a:solidFill>
                <a:latin typeface="Calibri"/>
                <a:ea typeface="Calibri"/>
                <a:cs typeface="Calibri"/>
                <a:sym typeface="Calibri"/>
              </a:rPr>
              <a:t>Certificate Authority </a:t>
            </a:r>
            <a:r>
              <a:rPr lang="en-US" sz="2042">
                <a:latin typeface="Calibri"/>
                <a:ea typeface="Calibri"/>
                <a:cs typeface="Calibri"/>
                <a:sym typeface="Calibri"/>
              </a:rPr>
              <a:t>(CA) – A trusted entity that issues and revokes public key certificates, such as a government agency or a financial institution [NIST]. </a:t>
            </a:r>
            <a:endParaRPr sz="1765"/>
          </a:p>
          <a:p>
            <a:pPr indent="0" lvl="0" marL="0" rtl="0" algn="l">
              <a:lnSpc>
                <a:spcPct val="82857"/>
              </a:lnSpc>
              <a:spcBef>
                <a:spcPts val="900"/>
              </a:spcBef>
              <a:spcAft>
                <a:spcPts val="0"/>
              </a:spcAft>
              <a:buSzPts val="1942"/>
              <a:buNone/>
            </a:pPr>
            <a:r>
              <a:t/>
            </a:r>
            <a:endParaRPr sz="2042">
              <a:latin typeface="Calibri"/>
              <a:ea typeface="Calibri"/>
              <a:cs typeface="Calibri"/>
              <a:sym typeface="Calibri"/>
            </a:endParaRPr>
          </a:p>
          <a:p>
            <a:pPr indent="0" lvl="0" marL="0" rtl="0" algn="l">
              <a:lnSpc>
                <a:spcPct val="82857"/>
              </a:lnSpc>
              <a:spcBef>
                <a:spcPts val="900"/>
              </a:spcBef>
              <a:spcAft>
                <a:spcPts val="0"/>
              </a:spcAft>
              <a:buSzPts val="1942"/>
              <a:buNone/>
            </a:pPr>
            <a:r>
              <a:t/>
            </a:r>
            <a:endParaRPr sz="2042"/>
          </a:p>
          <a:p>
            <a:pPr indent="0" lvl="0" marL="0" rtl="0" algn="l">
              <a:lnSpc>
                <a:spcPct val="82857"/>
              </a:lnSpc>
              <a:spcBef>
                <a:spcPts val="900"/>
              </a:spcBef>
              <a:spcAft>
                <a:spcPts val="0"/>
              </a:spcAft>
              <a:buSzPts val="1942"/>
              <a:buNone/>
            </a:pPr>
            <a:r>
              <a:t/>
            </a:r>
            <a:endParaRPr sz="2042"/>
          </a:p>
        </p:txBody>
      </p:sp>
      <p:pic>
        <p:nvPicPr>
          <p:cNvPr id="968" name="Google Shape;968;p106"/>
          <p:cNvPicPr preferRelativeResize="0"/>
          <p:nvPr/>
        </p:nvPicPr>
        <p:blipFill rotWithShape="1">
          <a:blip r:embed="rId3">
            <a:alphaModFix/>
          </a:blip>
          <a:srcRect b="0" l="0" r="0" t="0"/>
          <a:stretch/>
        </p:blipFill>
        <p:spPr>
          <a:xfrm>
            <a:off x="6327648" y="1446839"/>
            <a:ext cx="2620046" cy="224982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0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id="975" name="Google Shape;975;p107"/>
          <p:cNvPicPr preferRelativeResize="0"/>
          <p:nvPr/>
        </p:nvPicPr>
        <p:blipFill>
          <a:blip r:embed="rId3">
            <a:alphaModFix/>
          </a:blip>
          <a:stretch>
            <a:fillRect/>
          </a:stretch>
        </p:blipFill>
        <p:spPr>
          <a:xfrm>
            <a:off x="1250525" y="853294"/>
            <a:ext cx="6400800" cy="368617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0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descr="f7.pdf" id="982" name="Google Shape;982;p108"/>
          <p:cNvPicPr preferRelativeResize="0"/>
          <p:nvPr/>
        </p:nvPicPr>
        <p:blipFill rotWithShape="1">
          <a:blip r:embed="rId3">
            <a:alphaModFix/>
          </a:blip>
          <a:srcRect b="66359" l="41023" r="43371" t="21418"/>
          <a:stretch/>
        </p:blipFill>
        <p:spPr>
          <a:xfrm>
            <a:off x="2925152" y="1494172"/>
            <a:ext cx="1448679" cy="1468483"/>
          </a:xfrm>
          <a:prstGeom prst="rect">
            <a:avLst/>
          </a:prstGeom>
          <a:noFill/>
          <a:ln>
            <a:noFill/>
          </a:ln>
        </p:spPr>
      </p:pic>
      <p:sp>
        <p:nvSpPr>
          <p:cNvPr id="983" name="Google Shape;983;p108"/>
          <p:cNvSpPr txBox="1"/>
          <p:nvPr/>
        </p:nvSpPr>
        <p:spPr>
          <a:xfrm>
            <a:off x="5160364" y="3192906"/>
            <a:ext cx="31929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Step 1: User creates a pair of keys: one public and one private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STREAM CIPHER</a:t>
            </a:r>
            <a:endParaRPr/>
          </a:p>
        </p:txBody>
      </p:sp>
      <p:sp>
        <p:nvSpPr>
          <p:cNvPr id="300" name="Google Shape;300;p11"/>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a:t>Stream cipher</a:t>
            </a:r>
            <a:r>
              <a:rPr lang="en-US"/>
              <a:t>, each bit or each byte of the data stream is encrypted separately. </a:t>
            </a:r>
            <a:endParaRPr/>
          </a:p>
          <a:p>
            <a:pPr indent="0" lvl="0" marL="0" rtl="0" algn="l">
              <a:lnSpc>
                <a:spcPct val="120000"/>
              </a:lnSpc>
              <a:spcBef>
                <a:spcPts val="900"/>
              </a:spcBef>
              <a:spcAft>
                <a:spcPts val="0"/>
              </a:spcAft>
              <a:buSzPts val="1800"/>
              <a:buNone/>
            </a:pPr>
            <a:r>
              <a:rPr lang="en-US"/>
              <a:t>A stream cipher processes the input elements continuously, producing output one element at a time.</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0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sp>
        <p:nvSpPr>
          <p:cNvPr id="990" name="Google Shape;990;p109"/>
          <p:cNvSpPr txBox="1"/>
          <p:nvPr/>
        </p:nvSpPr>
        <p:spPr>
          <a:xfrm>
            <a:off x="5172656" y="1105675"/>
            <a:ext cx="3192900" cy="25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Step 2: User prepares an unsigned certificate that includes the user ID, user’s public key, and information concerning the CA.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Step 3: User provides the unsigned certificate to a CA in some secure manner.</a:t>
            </a:r>
            <a:endParaRPr/>
          </a:p>
        </p:txBody>
      </p:sp>
      <p:sp>
        <p:nvSpPr>
          <p:cNvPr id="991" name="Google Shape;991;p109"/>
          <p:cNvSpPr/>
          <p:nvPr/>
        </p:nvSpPr>
        <p:spPr>
          <a:xfrm>
            <a:off x="1619538" y="2993955"/>
            <a:ext cx="933137" cy="697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pic>
        <p:nvPicPr>
          <p:cNvPr id="992" name="Google Shape;992;p109"/>
          <p:cNvPicPr preferRelativeResize="0"/>
          <p:nvPr/>
        </p:nvPicPr>
        <p:blipFill>
          <a:blip r:embed="rId3">
            <a:alphaModFix/>
          </a:blip>
          <a:stretch>
            <a:fillRect/>
          </a:stretch>
        </p:blipFill>
        <p:spPr>
          <a:xfrm>
            <a:off x="1566075" y="1505051"/>
            <a:ext cx="2666297" cy="19840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1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descr="f7.pdf" id="999" name="Google Shape;999;p110"/>
          <p:cNvPicPr preferRelativeResize="0"/>
          <p:nvPr/>
        </p:nvPicPr>
        <p:blipFill rotWithShape="1">
          <a:blip r:embed="rId3">
            <a:alphaModFix/>
          </a:blip>
          <a:srcRect b="35111" l="1329" r="43719" t="21418"/>
          <a:stretch/>
        </p:blipFill>
        <p:spPr>
          <a:xfrm>
            <a:off x="903913" y="865472"/>
            <a:ext cx="3602880" cy="3688267"/>
          </a:xfrm>
          <a:prstGeom prst="rect">
            <a:avLst/>
          </a:prstGeom>
          <a:noFill/>
          <a:ln>
            <a:noFill/>
          </a:ln>
        </p:spPr>
      </p:pic>
      <p:sp>
        <p:nvSpPr>
          <p:cNvPr id="1000" name="Google Shape;1000;p110"/>
          <p:cNvSpPr txBox="1"/>
          <p:nvPr/>
        </p:nvSpPr>
        <p:spPr>
          <a:xfrm>
            <a:off x="5191474" y="963643"/>
            <a:ext cx="3603000" cy="327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Step 4: CA creates a signature as follows:</a:t>
            </a:r>
            <a:endParaRPr/>
          </a:p>
          <a:p>
            <a:pPr indent="-342900" lvl="0" marL="34290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CA uses a hash function to calculate the hash code of the unsigned certificate.</a:t>
            </a:r>
            <a:endParaRPr/>
          </a:p>
          <a:p>
            <a:pPr indent="-342900" lvl="0" marL="34290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CA generates digital signature using the CA’s private key and a signature generation algorithm.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110"/>
          <p:cNvSpPr/>
          <p:nvPr/>
        </p:nvSpPr>
        <p:spPr>
          <a:xfrm>
            <a:off x="4131664" y="3606334"/>
            <a:ext cx="933137" cy="697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1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descr="f7.pdf" id="1008" name="Google Shape;1008;p111"/>
          <p:cNvPicPr preferRelativeResize="0"/>
          <p:nvPr/>
        </p:nvPicPr>
        <p:blipFill rotWithShape="1">
          <a:blip r:embed="rId3">
            <a:alphaModFix/>
          </a:blip>
          <a:srcRect b="35110" l="1332" r="43716" t="21418"/>
          <a:stretch/>
        </p:blipFill>
        <p:spPr>
          <a:xfrm>
            <a:off x="969120" y="959644"/>
            <a:ext cx="3602880" cy="3688266"/>
          </a:xfrm>
          <a:prstGeom prst="rect">
            <a:avLst/>
          </a:prstGeom>
          <a:noFill/>
          <a:ln>
            <a:noFill/>
          </a:ln>
        </p:spPr>
      </p:pic>
      <p:sp>
        <p:nvSpPr>
          <p:cNvPr id="1009" name="Google Shape;1009;p111"/>
          <p:cNvSpPr/>
          <p:nvPr/>
        </p:nvSpPr>
        <p:spPr>
          <a:xfrm>
            <a:off x="4254809" y="3631539"/>
            <a:ext cx="933137" cy="697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1010" name="Google Shape;1010;p111"/>
          <p:cNvSpPr/>
          <p:nvPr/>
        </p:nvSpPr>
        <p:spPr>
          <a:xfrm>
            <a:off x="3635341" y="2500225"/>
            <a:ext cx="899410" cy="303551"/>
          </a:xfrm>
          <a:prstGeom prst="rect">
            <a:avLst/>
          </a:prstGeom>
          <a:solidFill>
            <a:srgbClr val="FF0000">
              <a:alpha val="63921"/>
            </a:srgb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1011" name="Google Shape;1011;p111"/>
          <p:cNvSpPr txBox="1"/>
          <p:nvPr/>
        </p:nvSpPr>
        <p:spPr>
          <a:xfrm>
            <a:off x="5281485" y="1382842"/>
            <a:ext cx="349645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Step 5: CA attaches the signature to the unsigned certificate to create a signed certificate.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Step 6: CA returns the signed certificate to client.</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1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descr="f7.pdf" id="1018" name="Google Shape;1018;p112"/>
          <p:cNvPicPr preferRelativeResize="0"/>
          <p:nvPr/>
        </p:nvPicPr>
        <p:blipFill rotWithShape="1">
          <a:blip r:embed="rId3">
            <a:alphaModFix/>
          </a:blip>
          <a:srcRect b="51916" l="41195" r="43543" t="21418"/>
          <a:stretch/>
        </p:blipFill>
        <p:spPr>
          <a:xfrm>
            <a:off x="3145536" y="1185431"/>
            <a:ext cx="1226195" cy="2772637"/>
          </a:xfrm>
          <a:prstGeom prst="rect">
            <a:avLst/>
          </a:prstGeom>
          <a:noFill/>
          <a:ln>
            <a:noFill/>
          </a:ln>
        </p:spPr>
      </p:pic>
      <p:sp>
        <p:nvSpPr>
          <p:cNvPr id="1019" name="Google Shape;1019;p112"/>
          <p:cNvSpPr txBox="1"/>
          <p:nvPr/>
        </p:nvSpPr>
        <p:spPr>
          <a:xfrm>
            <a:off x="4980182" y="1795372"/>
            <a:ext cx="3313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Step 7: User may provide the signed certificate to any other user.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1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pic>
        <p:nvPicPr>
          <p:cNvPr descr="f7.pdf" id="1026" name="Google Shape;1026;p113"/>
          <p:cNvPicPr preferRelativeResize="0"/>
          <p:nvPr/>
        </p:nvPicPr>
        <p:blipFill rotWithShape="1">
          <a:blip r:embed="rId3">
            <a:alphaModFix/>
          </a:blip>
          <a:srcRect b="35110" l="41537" r="1055" t="21418"/>
          <a:stretch/>
        </p:blipFill>
        <p:spPr>
          <a:xfrm>
            <a:off x="5012111" y="1002943"/>
            <a:ext cx="3763865" cy="3688266"/>
          </a:xfrm>
          <a:prstGeom prst="rect">
            <a:avLst/>
          </a:prstGeom>
          <a:noFill/>
          <a:ln>
            <a:noFill/>
          </a:ln>
        </p:spPr>
      </p:pic>
      <p:sp>
        <p:nvSpPr>
          <p:cNvPr id="1027" name="Google Shape;1027;p113"/>
          <p:cNvSpPr txBox="1"/>
          <p:nvPr/>
        </p:nvSpPr>
        <p:spPr>
          <a:xfrm>
            <a:off x="740664" y="1138916"/>
            <a:ext cx="401421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Step 8: Any user may verify that the certificate is valid as follows:</a:t>
            </a:r>
            <a:endParaRPr/>
          </a:p>
          <a:p>
            <a:pPr indent="-342900" lvl="0" marL="342900" marR="0" rtl="0" algn="l">
              <a:spcBef>
                <a:spcPts val="0"/>
              </a:spcBef>
              <a:spcAft>
                <a:spcPts val="0"/>
              </a:spcAft>
              <a:buClr>
                <a:schemeClr val="dk1"/>
              </a:buClr>
              <a:buSzPts val="1950"/>
              <a:buFont typeface="Arial"/>
              <a:buChar char="•"/>
            </a:pPr>
            <a:r>
              <a:rPr lang="en-US" sz="1950">
                <a:solidFill>
                  <a:schemeClr val="dk1"/>
                </a:solidFill>
                <a:latin typeface="Calibri"/>
                <a:ea typeface="Calibri"/>
                <a:cs typeface="Calibri"/>
                <a:sym typeface="Calibri"/>
              </a:rPr>
              <a:t>User calculates the hash code of certificate (not including signature).</a:t>
            </a:r>
            <a:endParaRPr/>
          </a:p>
          <a:p>
            <a:pPr indent="-342900" lvl="0" marL="342900" marR="0" rtl="0" algn="l">
              <a:spcBef>
                <a:spcPts val="0"/>
              </a:spcBef>
              <a:spcAft>
                <a:spcPts val="0"/>
              </a:spcAft>
              <a:buClr>
                <a:schemeClr val="dk1"/>
              </a:buClr>
              <a:buSzPts val="1950"/>
              <a:buFont typeface="Arial"/>
              <a:buChar char="•"/>
            </a:pPr>
            <a:r>
              <a:rPr lang="en-US" sz="1950">
                <a:solidFill>
                  <a:schemeClr val="dk1"/>
                </a:solidFill>
                <a:latin typeface="Calibri"/>
                <a:ea typeface="Calibri"/>
                <a:cs typeface="Calibri"/>
                <a:sym typeface="Calibri"/>
              </a:rPr>
              <a:t>User decrypts the signature using CA’s known public key</a:t>
            </a:r>
            <a:endParaRPr/>
          </a:p>
          <a:p>
            <a:pPr indent="-342900" lvl="0" marL="342900" marR="0" rtl="0" algn="l">
              <a:spcBef>
                <a:spcPts val="0"/>
              </a:spcBef>
              <a:spcAft>
                <a:spcPts val="0"/>
              </a:spcAft>
              <a:buClr>
                <a:schemeClr val="dk1"/>
              </a:buClr>
              <a:buSzPts val="1950"/>
              <a:buFont typeface="Arial"/>
              <a:buChar char="•"/>
            </a:pPr>
            <a:r>
              <a:rPr lang="en-US" sz="1950">
                <a:solidFill>
                  <a:schemeClr val="dk1"/>
                </a:solidFill>
                <a:latin typeface="Calibri"/>
                <a:ea typeface="Calibri"/>
                <a:cs typeface="Calibri"/>
                <a:sym typeface="Calibri"/>
              </a:rPr>
              <a:t>User compares the results of (a) and (b). If there is a match, the certificate is valid.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113"/>
          <p:cNvSpPr/>
          <p:nvPr/>
        </p:nvSpPr>
        <p:spPr>
          <a:xfrm>
            <a:off x="5012111" y="3741994"/>
            <a:ext cx="494676" cy="5171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1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PUBLIC-KEY CERTIFICATES</a:t>
            </a:r>
            <a:endParaRPr/>
          </a:p>
        </p:txBody>
      </p:sp>
      <p:sp>
        <p:nvSpPr>
          <p:cNvPr id="1035" name="Google Shape;1035;p114"/>
          <p:cNvSpPr txBox="1"/>
          <p:nvPr/>
        </p:nvSpPr>
        <p:spPr>
          <a:xfrm>
            <a:off x="7133285" y="2887035"/>
            <a:ext cx="1941093" cy="120032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Calibri"/>
                <a:ea typeface="Calibri"/>
                <a:cs typeface="Calibri"/>
                <a:sym typeface="Calibri"/>
              </a:rPr>
              <a:t>X.509 </a:t>
            </a:r>
            <a:r>
              <a:rPr lang="en-US" sz="1800">
                <a:solidFill>
                  <a:schemeClr val="dk1"/>
                </a:solidFill>
                <a:latin typeface="Calibri"/>
                <a:ea typeface="Calibri"/>
                <a:cs typeface="Calibri"/>
                <a:sym typeface="Calibri"/>
              </a:rPr>
              <a:t>standard is widely used for formatting public-key certificates. </a:t>
            </a:r>
            <a:endParaRPr/>
          </a:p>
        </p:txBody>
      </p:sp>
      <p:pic>
        <p:nvPicPr>
          <p:cNvPr id="1036" name="Google Shape;1036;p114"/>
          <p:cNvPicPr preferRelativeResize="0"/>
          <p:nvPr/>
        </p:nvPicPr>
        <p:blipFill>
          <a:blip r:embed="rId3">
            <a:alphaModFix/>
          </a:blip>
          <a:stretch>
            <a:fillRect/>
          </a:stretch>
        </p:blipFill>
        <p:spPr>
          <a:xfrm>
            <a:off x="417450" y="809119"/>
            <a:ext cx="6400800" cy="368617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1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CERTIFICATE CONTENTS</a:t>
            </a:r>
            <a:endParaRPr/>
          </a:p>
        </p:txBody>
      </p:sp>
      <p:sp>
        <p:nvSpPr>
          <p:cNvPr id="1042" name="Google Shape;1042;p115"/>
          <p:cNvSpPr txBox="1"/>
          <p:nvPr>
            <p:ph idx="1" type="body"/>
          </p:nvPr>
        </p:nvSpPr>
        <p:spPr>
          <a:xfrm>
            <a:off x="701802" y="1115759"/>
            <a:ext cx="7886700" cy="3598862"/>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A digital representation of information which at least:</a:t>
            </a:r>
            <a:endParaRPr/>
          </a:p>
          <a:p>
            <a:pPr indent="-171450" lvl="1" marL="377190" rtl="0" algn="l">
              <a:lnSpc>
                <a:spcPct val="95000"/>
              </a:lnSpc>
              <a:spcBef>
                <a:spcPts val="900"/>
              </a:spcBef>
              <a:spcAft>
                <a:spcPts val="0"/>
              </a:spcAft>
              <a:buSzPts val="1800"/>
              <a:buChar char="▪"/>
            </a:pPr>
            <a:r>
              <a:rPr lang="en-US"/>
              <a:t>1) identifies the certificate authority issuing it,</a:t>
            </a:r>
            <a:endParaRPr/>
          </a:p>
          <a:p>
            <a:pPr indent="-171450" lvl="1" marL="377190" rtl="0" algn="l">
              <a:lnSpc>
                <a:spcPct val="95000"/>
              </a:lnSpc>
              <a:spcBef>
                <a:spcPts val="900"/>
              </a:spcBef>
              <a:spcAft>
                <a:spcPts val="0"/>
              </a:spcAft>
              <a:buSzPts val="1800"/>
              <a:buChar char="▪"/>
            </a:pPr>
            <a:r>
              <a:rPr lang="en-US"/>
              <a:t>2) user names or identity,</a:t>
            </a:r>
            <a:endParaRPr/>
          </a:p>
          <a:p>
            <a:pPr indent="-171450" lvl="1" marL="377190" rtl="0" algn="l">
              <a:lnSpc>
                <a:spcPct val="95000"/>
              </a:lnSpc>
              <a:spcBef>
                <a:spcPts val="900"/>
              </a:spcBef>
              <a:spcAft>
                <a:spcPts val="0"/>
              </a:spcAft>
              <a:buSzPts val="1800"/>
              <a:buChar char="▪"/>
            </a:pPr>
            <a:r>
              <a:rPr lang="en-US"/>
              <a:t>3) user’s public key, </a:t>
            </a:r>
            <a:endParaRPr/>
          </a:p>
          <a:p>
            <a:pPr indent="-171450" lvl="1" marL="377190" rtl="0" algn="l">
              <a:lnSpc>
                <a:spcPct val="95000"/>
              </a:lnSpc>
              <a:spcBef>
                <a:spcPts val="900"/>
              </a:spcBef>
              <a:spcAft>
                <a:spcPts val="0"/>
              </a:spcAft>
              <a:buSzPts val="1800"/>
              <a:buChar char="▪"/>
            </a:pPr>
            <a:r>
              <a:rPr lang="en-US"/>
              <a:t>4) operational period, </a:t>
            </a:r>
            <a:endParaRPr/>
          </a:p>
          <a:p>
            <a:pPr indent="-171450" lvl="1" marL="377190" rtl="0" algn="l">
              <a:lnSpc>
                <a:spcPct val="95000"/>
              </a:lnSpc>
              <a:spcBef>
                <a:spcPts val="900"/>
              </a:spcBef>
              <a:spcAft>
                <a:spcPts val="0"/>
              </a:spcAft>
              <a:buSzPts val="1800"/>
              <a:buChar char="▪"/>
            </a:pPr>
            <a:r>
              <a:rPr lang="en-US"/>
              <a:t>5) is digitally signed by the certificate authority issuing it.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1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 KEY INFRASTRUCTURE</a:t>
            </a:r>
            <a:endParaRPr/>
          </a:p>
        </p:txBody>
      </p:sp>
      <p:sp>
        <p:nvSpPr>
          <p:cNvPr id="1048" name="Google Shape;1048;p11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A </a:t>
            </a:r>
            <a:r>
              <a:rPr lang="en-US">
                <a:solidFill>
                  <a:srgbClr val="0070C0"/>
                </a:solidFill>
              </a:rPr>
              <a:t>public key infrastructure (PKI) </a:t>
            </a:r>
            <a:r>
              <a:rPr lang="en-US"/>
              <a:t>usually has two main components:</a:t>
            </a:r>
            <a:endParaRPr/>
          </a:p>
          <a:p>
            <a:pPr indent="-285750" lvl="1" marL="662940" rtl="0" algn="l">
              <a:lnSpc>
                <a:spcPct val="95000"/>
              </a:lnSpc>
              <a:spcBef>
                <a:spcPts val="900"/>
              </a:spcBef>
              <a:spcAft>
                <a:spcPts val="0"/>
              </a:spcAft>
              <a:buSzPts val="1800"/>
              <a:buFont typeface="Arial"/>
              <a:buChar char="•"/>
            </a:pPr>
            <a:r>
              <a:rPr lang="en-US"/>
              <a:t>the certificate authorities that issue and verify certificates,</a:t>
            </a:r>
            <a:endParaRPr/>
          </a:p>
          <a:p>
            <a:pPr indent="-285750" lvl="1" marL="662940" rtl="0" algn="l">
              <a:lnSpc>
                <a:spcPct val="95000"/>
              </a:lnSpc>
              <a:spcBef>
                <a:spcPts val="900"/>
              </a:spcBef>
              <a:spcAft>
                <a:spcPts val="0"/>
              </a:spcAft>
              <a:buSzPts val="1800"/>
              <a:buFont typeface="Arial"/>
              <a:buChar char="•"/>
            </a:pPr>
            <a:r>
              <a:rPr lang="en-US"/>
              <a:t>the registration authorities that verify the identity of the individual associated with the certificate.</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rPr lang="en-US"/>
              <a:t>A PKI may also revoke certificates</a:t>
            </a:r>
            <a:endParaRPr/>
          </a:p>
          <a:p>
            <a:pPr indent="-285750" lvl="1" marL="662940" rtl="0" algn="l">
              <a:lnSpc>
                <a:spcPct val="95000"/>
              </a:lnSpc>
              <a:spcBef>
                <a:spcPts val="900"/>
              </a:spcBef>
              <a:spcAft>
                <a:spcPts val="0"/>
              </a:spcAft>
              <a:buSzPts val="1800"/>
              <a:buFont typeface="Arial"/>
              <a:buChar char="•"/>
            </a:pPr>
            <a:r>
              <a:rPr lang="en-US"/>
              <a:t>	reach their expiration date, are compromised, or other reasons.</a:t>
            </a:r>
            <a:endParaRPr/>
          </a:p>
          <a:p>
            <a:pPr indent="-285750" lvl="1" marL="662940" rtl="0" algn="l">
              <a:lnSpc>
                <a:spcPct val="95000"/>
              </a:lnSpc>
              <a:spcBef>
                <a:spcPts val="900"/>
              </a:spcBef>
              <a:spcAft>
                <a:spcPts val="0"/>
              </a:spcAft>
              <a:buSzPts val="1800"/>
              <a:buFont typeface="Arial"/>
              <a:buChar char="•"/>
            </a:pPr>
            <a:r>
              <a:rPr lang="en-US"/>
              <a:t>added to a certificate revocation list (publicly available)</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1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 KEY CRYPTOGRAPHY SUMMARY</a:t>
            </a:r>
            <a:endParaRPr/>
          </a:p>
        </p:txBody>
      </p:sp>
      <p:sp>
        <p:nvSpPr>
          <p:cNvPr id="1055" name="Google Shape;1055;p117"/>
          <p:cNvSpPr txBox="1"/>
          <p:nvPr>
            <p:ph idx="1" type="body"/>
          </p:nvPr>
        </p:nvSpPr>
        <p:spPr>
          <a:xfrm>
            <a:off x="628650" y="1544175"/>
            <a:ext cx="7886700" cy="3599325"/>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2700"/>
              <a:buNone/>
            </a:pPr>
            <a:r>
              <a:rPr lang="en-US" sz="2700"/>
              <a:t>Public key algorithms can be used for:</a:t>
            </a:r>
            <a:endParaRPr/>
          </a:p>
          <a:p>
            <a:pPr indent="-133350" lvl="2" marL="514350" rtl="0" algn="l">
              <a:lnSpc>
                <a:spcPct val="74285"/>
              </a:lnSpc>
              <a:spcBef>
                <a:spcPts val="900"/>
              </a:spcBef>
              <a:spcAft>
                <a:spcPts val="0"/>
              </a:spcAft>
              <a:buSzPts val="2100"/>
              <a:buChar char="▪"/>
            </a:pPr>
            <a:r>
              <a:rPr lang="en-US" sz="2100"/>
              <a:t>Key distribution (Diffie-Hellman Key Exchange)</a:t>
            </a:r>
            <a:endParaRPr/>
          </a:p>
          <a:p>
            <a:pPr indent="-133350" lvl="2" marL="514350" rtl="0" algn="l">
              <a:lnSpc>
                <a:spcPct val="74285"/>
              </a:lnSpc>
              <a:spcBef>
                <a:spcPts val="450"/>
              </a:spcBef>
              <a:spcAft>
                <a:spcPts val="0"/>
              </a:spcAft>
              <a:buSzPts val="2100"/>
              <a:buChar char="▪"/>
            </a:pPr>
            <a:r>
              <a:rPr lang="en-US" sz="2100"/>
              <a:t>Protect Confidentiality (Encryption with public key, eg. RSA)</a:t>
            </a:r>
            <a:endParaRPr/>
          </a:p>
          <a:p>
            <a:pPr indent="-133350" lvl="2" marL="514350" rtl="0" algn="l">
              <a:lnSpc>
                <a:spcPct val="74285"/>
              </a:lnSpc>
              <a:spcBef>
                <a:spcPts val="450"/>
              </a:spcBef>
              <a:spcAft>
                <a:spcPts val="0"/>
              </a:spcAft>
              <a:buSzPts val="2100"/>
              <a:buChar char="▪"/>
            </a:pPr>
            <a:r>
              <a:rPr lang="en-US" sz="2100"/>
              <a:t>Authentication (Encryption with private key)</a:t>
            </a:r>
            <a:endParaRPr/>
          </a:p>
          <a:p>
            <a:pPr indent="-133350" lvl="2" marL="514350" rtl="0" algn="l">
              <a:lnSpc>
                <a:spcPct val="74285"/>
              </a:lnSpc>
              <a:spcBef>
                <a:spcPts val="450"/>
              </a:spcBef>
              <a:spcAft>
                <a:spcPts val="0"/>
              </a:spcAft>
              <a:buSzPts val="2100"/>
              <a:buChar char="▪"/>
            </a:pPr>
            <a:r>
              <a:rPr lang="en-US" sz="2100"/>
              <a:t>Data integrity (error detection)</a:t>
            </a:r>
            <a:endParaRPr/>
          </a:p>
          <a:p>
            <a:pPr indent="-133350" lvl="2" marL="514350" rtl="0" algn="l">
              <a:lnSpc>
                <a:spcPct val="74285"/>
              </a:lnSpc>
              <a:spcBef>
                <a:spcPts val="450"/>
              </a:spcBef>
              <a:spcAft>
                <a:spcPts val="0"/>
              </a:spcAft>
              <a:buSzPts val="2100"/>
              <a:buChar char="▪"/>
            </a:pPr>
            <a:r>
              <a:rPr lang="en-US" sz="2100"/>
              <a:t>Digital signatures </a:t>
            </a:r>
            <a:endParaRPr/>
          </a:p>
          <a:p>
            <a:pPr indent="-133350" lvl="2" marL="514350" rtl="0" algn="l">
              <a:lnSpc>
                <a:spcPct val="74285"/>
              </a:lnSpc>
              <a:spcBef>
                <a:spcPts val="450"/>
              </a:spcBef>
              <a:spcAft>
                <a:spcPts val="0"/>
              </a:spcAft>
              <a:buSzPts val="2100"/>
              <a:buChar char="▪"/>
            </a:pPr>
            <a:r>
              <a:rPr lang="en-US" sz="2100"/>
              <a:t>Digital certificates</a:t>
            </a:r>
            <a:endParaRPr/>
          </a:p>
        </p:txBody>
      </p:sp>
      <p:sp>
        <p:nvSpPr>
          <p:cNvPr id="1056" name="Google Shape;1056;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1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CRYPTOGRAPHIC TOOL SUMMARY</a:t>
            </a:r>
            <a:endParaRPr/>
          </a:p>
        </p:txBody>
      </p:sp>
      <p:graphicFrame>
        <p:nvGraphicFramePr>
          <p:cNvPr id="1062" name="Google Shape;1062;p118"/>
          <p:cNvGraphicFramePr/>
          <p:nvPr/>
        </p:nvGraphicFramePr>
        <p:xfrm>
          <a:off x="1303403" y="777521"/>
          <a:ext cx="6284495" cy="3645858"/>
        </p:xfrm>
        <a:graphic>
          <a:graphicData uri="http://schemas.openxmlformats.org/presentationml/2006/ole">
            <mc:AlternateContent>
              <mc:Choice Requires="v">
                <p:oleObj r:id="rId4" imgH="3645858" imgW="6284495" progId="Word.Document.12" spid="_x0000_s1">
                  <p:embed/>
                </p:oleObj>
              </mc:Choice>
              <mc:Fallback>
                <p:oleObj r:id="rId5" imgH="3645858" imgW="6284495" progId="Word.Document.12">
                  <p:embed/>
                  <p:pic>
                    <p:nvPicPr>
                      <p:cNvPr id="1062" name="Google Shape;1062;p118"/>
                      <p:cNvPicPr preferRelativeResize="0"/>
                      <p:nvPr/>
                    </p:nvPicPr>
                    <p:blipFill rotWithShape="1">
                      <a:blip r:embed="rId6">
                        <a:alphaModFix/>
                      </a:blip>
                      <a:srcRect b="0" l="0" r="0" t="0"/>
                      <a:stretch/>
                    </p:blipFill>
                    <p:spPr>
                      <a:xfrm>
                        <a:off x="1303403" y="777521"/>
                        <a:ext cx="6284495" cy="3645858"/>
                      </a:xfrm>
                      <a:prstGeom prst="rect">
                        <a:avLst/>
                      </a:prstGeom>
                      <a:noFill/>
                      <a:ln>
                        <a:noFill/>
                      </a:ln>
                    </p:spPr>
                  </p:pic>
                </p:oleObj>
              </mc:Fallback>
            </mc:AlternateContent>
          </a:graphicData>
        </a:graphic>
      </p:graphicFrame>
      <p:sp>
        <p:nvSpPr>
          <p:cNvPr id="1063" name="Google Shape;1063;p1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STREAM CIPHER VS. BLOCK CIPHER</a:t>
            </a:r>
            <a:endParaRPr/>
          </a:p>
        </p:txBody>
      </p:sp>
      <p:sp>
        <p:nvSpPr>
          <p:cNvPr id="306" name="Google Shape;306;p1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t/>
            </a:r>
            <a:endParaRPr/>
          </a:p>
        </p:txBody>
      </p:sp>
      <p:graphicFrame>
        <p:nvGraphicFramePr>
          <p:cNvPr id="307" name="Google Shape;307;p12" title="Stream cipher vs. Block cipher"/>
          <p:cNvGraphicFramePr/>
          <p:nvPr/>
        </p:nvGraphicFramePr>
        <p:xfrm>
          <a:off x="2072147" y="1239479"/>
          <a:ext cx="3000000" cy="3000000"/>
        </p:xfrm>
        <a:graphic>
          <a:graphicData uri="http://schemas.openxmlformats.org/drawingml/2006/table">
            <a:tbl>
              <a:tblPr bandRow="1" firstRow="1">
                <a:noFill/>
                <a:tableStyleId>{DEA73803-1215-44CB-98DB-19D779AF30D7}</a:tableStyleId>
              </a:tblPr>
              <a:tblGrid>
                <a:gridCol w="1526450"/>
                <a:gridCol w="1902550"/>
                <a:gridCol w="2028375"/>
              </a:tblGrid>
              <a:tr h="476825">
                <a:tc>
                  <a:txBody>
                    <a:bodyPr/>
                    <a:lstStyle/>
                    <a:p>
                      <a:pPr indent="0" lvl="0" marL="0" marR="0" rtl="0" algn="l">
                        <a:spcBef>
                          <a:spcPts val="0"/>
                        </a:spcBef>
                        <a:spcAft>
                          <a:spcPts val="0"/>
                        </a:spcAft>
                        <a:buNone/>
                      </a:pPr>
                      <a:r>
                        <a:t/>
                      </a:r>
                      <a:endParaRPr sz="1800"/>
                    </a:p>
                  </a:txBody>
                  <a:tcPr marT="34300" marB="34300" marR="68575" marL="68575"/>
                </a:tc>
                <a:tc>
                  <a:txBody>
                    <a:bodyPr/>
                    <a:lstStyle/>
                    <a:p>
                      <a:pPr indent="0" lvl="0" marL="0" marR="0" rtl="0" algn="l">
                        <a:spcBef>
                          <a:spcPts val="0"/>
                        </a:spcBef>
                        <a:spcAft>
                          <a:spcPts val="0"/>
                        </a:spcAft>
                        <a:buNone/>
                      </a:pPr>
                      <a:r>
                        <a:rPr lang="en-US" sz="1800"/>
                        <a:t>Advantages</a:t>
                      </a:r>
                      <a:endParaRPr/>
                    </a:p>
                  </a:txBody>
                  <a:tcPr marT="34300" marB="34300" marR="68575" marL="68575"/>
                </a:tc>
                <a:tc>
                  <a:txBody>
                    <a:bodyPr/>
                    <a:lstStyle/>
                    <a:p>
                      <a:pPr indent="0" lvl="0" marL="0" marR="0" rtl="0" algn="l">
                        <a:spcBef>
                          <a:spcPts val="0"/>
                        </a:spcBef>
                        <a:spcAft>
                          <a:spcPts val="0"/>
                        </a:spcAft>
                        <a:buNone/>
                      </a:pPr>
                      <a:r>
                        <a:rPr lang="en-US" sz="1800"/>
                        <a:t>Disadvantages</a:t>
                      </a:r>
                      <a:endParaRPr/>
                    </a:p>
                  </a:txBody>
                  <a:tcPr marT="34300" marB="34300" marR="68575" marL="68575"/>
                </a:tc>
              </a:tr>
              <a:tr h="1440175">
                <a:tc>
                  <a:txBody>
                    <a:bodyPr/>
                    <a:lstStyle/>
                    <a:p>
                      <a:pPr indent="0" lvl="0" marL="0" marR="0" rtl="0" algn="l">
                        <a:lnSpc>
                          <a:spcPct val="100000"/>
                        </a:lnSpc>
                        <a:spcBef>
                          <a:spcPts val="0"/>
                        </a:spcBef>
                        <a:spcAft>
                          <a:spcPts val="0"/>
                        </a:spcAft>
                        <a:buClr>
                          <a:schemeClr val="dk1"/>
                        </a:buClr>
                        <a:buSzPts val="1800"/>
                        <a:buFont typeface="Calibri"/>
                        <a:buNone/>
                      </a:pPr>
                      <a:r>
                        <a:rPr lang="en-US" sz="1800"/>
                        <a:t>Block cipher</a:t>
                      </a:r>
                      <a:endParaRPr/>
                    </a:p>
                    <a:p>
                      <a:pPr indent="0" lvl="0" marL="0" marR="0" rtl="0" algn="l">
                        <a:spcBef>
                          <a:spcPts val="0"/>
                        </a:spcBef>
                        <a:spcAft>
                          <a:spcPts val="0"/>
                        </a:spcAft>
                        <a:buNone/>
                      </a:pPr>
                      <a:r>
                        <a:t/>
                      </a:r>
                      <a:endParaRPr sz="1800"/>
                    </a:p>
                  </a:txBody>
                  <a:tcPr marT="34300" marB="34300" marR="68575" marL="68575"/>
                </a:tc>
                <a:tc>
                  <a:txBody>
                    <a:bodyPr/>
                    <a:lstStyle/>
                    <a:p>
                      <a:pPr indent="-342900" lvl="0" marL="342900" marR="0" rtl="0" algn="l">
                        <a:spcBef>
                          <a:spcPts val="0"/>
                        </a:spcBef>
                        <a:spcAft>
                          <a:spcPts val="0"/>
                        </a:spcAft>
                        <a:buClr>
                          <a:schemeClr val="dk1"/>
                        </a:buClr>
                        <a:buSzPts val="1800"/>
                        <a:buFont typeface="Arial"/>
                        <a:buChar char="•"/>
                      </a:pPr>
                      <a:r>
                        <a:rPr lang="en-US" sz="1800"/>
                        <a:t>High diffusion</a:t>
                      </a:r>
                      <a:endParaRPr/>
                    </a:p>
                    <a:p>
                      <a:pPr indent="-342900" lvl="0" marL="342900" marR="0" rtl="0" algn="l">
                        <a:spcBef>
                          <a:spcPts val="0"/>
                        </a:spcBef>
                        <a:spcAft>
                          <a:spcPts val="0"/>
                        </a:spcAft>
                        <a:buClr>
                          <a:schemeClr val="dk1"/>
                        </a:buClr>
                        <a:buSzPts val="1800"/>
                        <a:buFont typeface="Arial"/>
                        <a:buChar char="•"/>
                      </a:pPr>
                      <a:r>
                        <a:rPr lang="en-US" sz="1800"/>
                        <a:t>Insertions</a:t>
                      </a:r>
                      <a:r>
                        <a:rPr lang="en-US" sz="1800"/>
                        <a:t> have low impact</a:t>
                      </a:r>
                      <a:endParaRPr sz="1800"/>
                    </a:p>
                  </a:txBody>
                  <a:tcPr marT="34300" marB="34300" marR="68575" marL="68575"/>
                </a:tc>
                <a:tc>
                  <a:txBody>
                    <a:bodyPr/>
                    <a:lstStyle/>
                    <a:p>
                      <a:pPr indent="-342900" lvl="0" marL="342900" marR="0" rtl="0" algn="l">
                        <a:spcBef>
                          <a:spcPts val="0"/>
                        </a:spcBef>
                        <a:spcAft>
                          <a:spcPts val="0"/>
                        </a:spcAft>
                        <a:buClr>
                          <a:schemeClr val="dk1"/>
                        </a:buClr>
                        <a:buSzPts val="1800"/>
                        <a:buFont typeface="Arial"/>
                        <a:buChar char="•"/>
                      </a:pPr>
                      <a:r>
                        <a:rPr lang="en-US" sz="1800"/>
                        <a:t>Slower than</a:t>
                      </a:r>
                      <a:r>
                        <a:rPr lang="en-US" sz="1800"/>
                        <a:t> stream cipher</a:t>
                      </a:r>
                      <a:endParaRPr/>
                    </a:p>
                    <a:p>
                      <a:pPr indent="-342900" lvl="0" marL="342900" marR="0" rtl="0" algn="l">
                        <a:spcBef>
                          <a:spcPts val="0"/>
                        </a:spcBef>
                        <a:spcAft>
                          <a:spcPts val="0"/>
                        </a:spcAft>
                        <a:buClr>
                          <a:schemeClr val="dk1"/>
                        </a:buClr>
                        <a:buSzPts val="1800"/>
                        <a:buFont typeface="Arial"/>
                        <a:buChar char="•"/>
                      </a:pPr>
                      <a:r>
                        <a:rPr lang="en-US" sz="1800"/>
                        <a:t>Padding needed</a:t>
                      </a:r>
                      <a:endParaRPr/>
                    </a:p>
                    <a:p>
                      <a:pPr indent="-342900" lvl="0" marL="342900" marR="0" rtl="0" algn="l">
                        <a:spcBef>
                          <a:spcPts val="0"/>
                        </a:spcBef>
                        <a:spcAft>
                          <a:spcPts val="0"/>
                        </a:spcAft>
                        <a:buClr>
                          <a:schemeClr val="dk1"/>
                        </a:buClr>
                        <a:buSzPts val="1800"/>
                        <a:buFont typeface="Arial"/>
                        <a:buChar char="•"/>
                      </a:pPr>
                      <a:r>
                        <a:rPr lang="en-US" sz="1800"/>
                        <a:t>High error propagation</a:t>
                      </a:r>
                      <a:endParaRPr sz="1800"/>
                    </a:p>
                  </a:txBody>
                  <a:tcPr marT="34300" marB="34300" marR="68575" marL="68575"/>
                </a:tc>
              </a:tr>
              <a:tr h="891550">
                <a:tc>
                  <a:txBody>
                    <a:bodyPr/>
                    <a:lstStyle/>
                    <a:p>
                      <a:pPr indent="0" lvl="0" marL="0" marR="0" rtl="0" algn="l">
                        <a:spcBef>
                          <a:spcPts val="0"/>
                        </a:spcBef>
                        <a:spcAft>
                          <a:spcPts val="0"/>
                        </a:spcAft>
                        <a:buNone/>
                      </a:pPr>
                      <a:r>
                        <a:rPr lang="en-US" sz="1800"/>
                        <a:t>Stream cipher</a:t>
                      </a:r>
                      <a:endParaRPr/>
                    </a:p>
                  </a:txBody>
                  <a:tcPr marT="34300" marB="34300" marR="68575" marL="68575"/>
                </a:tc>
                <a:tc>
                  <a:txBody>
                    <a:bodyPr/>
                    <a:lstStyle/>
                    <a:p>
                      <a:pPr indent="-342900" lvl="0" marL="342900" marR="0" rtl="0" algn="l">
                        <a:spcBef>
                          <a:spcPts val="0"/>
                        </a:spcBef>
                        <a:spcAft>
                          <a:spcPts val="0"/>
                        </a:spcAft>
                        <a:buClr>
                          <a:schemeClr val="dk1"/>
                        </a:buClr>
                        <a:buSzPts val="1800"/>
                        <a:buFont typeface="Arial"/>
                        <a:buChar char="•"/>
                      </a:pPr>
                      <a:r>
                        <a:rPr lang="en-US" sz="1800"/>
                        <a:t>Fast</a:t>
                      </a:r>
                      <a:endParaRPr/>
                    </a:p>
                    <a:p>
                      <a:pPr indent="-342900" lvl="0" marL="342900" marR="0" rtl="0" algn="l">
                        <a:spcBef>
                          <a:spcPts val="0"/>
                        </a:spcBef>
                        <a:spcAft>
                          <a:spcPts val="0"/>
                        </a:spcAft>
                        <a:buClr>
                          <a:schemeClr val="dk1"/>
                        </a:buClr>
                        <a:buSzPts val="1800"/>
                        <a:buFont typeface="Arial"/>
                        <a:buChar char="•"/>
                      </a:pPr>
                      <a:r>
                        <a:rPr lang="en-US" sz="1800"/>
                        <a:t>Low</a:t>
                      </a:r>
                      <a:r>
                        <a:rPr lang="en-US" sz="1800"/>
                        <a:t> error propagation</a:t>
                      </a:r>
                      <a:endParaRPr sz="1800"/>
                    </a:p>
                  </a:txBody>
                  <a:tcPr marT="34300" marB="34300" marR="68575" marL="68575"/>
                </a:tc>
                <a:tc>
                  <a:txBody>
                    <a:bodyPr/>
                    <a:lstStyle/>
                    <a:p>
                      <a:pPr indent="-342900" lvl="0" marL="342900" marR="0" rtl="0" algn="l">
                        <a:spcBef>
                          <a:spcPts val="0"/>
                        </a:spcBef>
                        <a:spcAft>
                          <a:spcPts val="0"/>
                        </a:spcAft>
                        <a:buClr>
                          <a:schemeClr val="dk1"/>
                        </a:buClr>
                        <a:buSzPts val="1800"/>
                        <a:buFont typeface="Arial"/>
                        <a:buChar char="•"/>
                      </a:pPr>
                      <a:r>
                        <a:rPr lang="en-US" sz="1800"/>
                        <a:t>Low</a:t>
                      </a:r>
                      <a:r>
                        <a:rPr lang="en-US" sz="1800"/>
                        <a:t> diffusion</a:t>
                      </a:r>
                      <a:endParaRPr/>
                    </a:p>
                    <a:p>
                      <a:pPr indent="-342900" lvl="0" marL="342900" marR="0" rtl="0" algn="l">
                        <a:spcBef>
                          <a:spcPts val="0"/>
                        </a:spcBef>
                        <a:spcAft>
                          <a:spcPts val="0"/>
                        </a:spcAft>
                        <a:buClr>
                          <a:schemeClr val="dk1"/>
                        </a:buClr>
                        <a:buSzPts val="1800"/>
                        <a:buFont typeface="Arial"/>
                        <a:buChar char="•"/>
                      </a:pPr>
                      <a:r>
                        <a:rPr lang="en-US" sz="1800"/>
                        <a:t>Susceptibility to insertions</a:t>
                      </a:r>
                      <a:endParaRPr sz="1800"/>
                    </a:p>
                  </a:txBody>
                  <a:tcPr marT="34300" marB="34300" marR="68575" marL="68575"/>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19"/>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A27E55"/>
              </a:buClr>
              <a:buSzPts val="1200"/>
              <a:buFont typeface="Rockwell"/>
              <a:buNone/>
            </a:pPr>
            <a:br>
              <a:rPr lang="en-US"/>
            </a:br>
            <a:br>
              <a:rPr lang="en-US"/>
            </a:br>
            <a:r>
              <a:rPr lang="en-US"/>
              <a:t>PLEASE ATTRIBUTE DR. JIM ALVES-FOSS AND DR. JIA SONG, UNIVERSITY OF IDAHO</a:t>
            </a:r>
            <a:br>
              <a:rPr lang="en-US"/>
            </a:br>
            <a:br>
              <a:rPr lang="en-US"/>
            </a:br>
            <a:br>
              <a:rPr lang="en-US"/>
            </a:br>
            <a:br>
              <a:rPr lang="en-US"/>
            </a:br>
            <a:br>
              <a:rPr lang="en-US"/>
            </a:br>
            <a:br>
              <a:rPr lang="en-US"/>
            </a:br>
            <a:br>
              <a:rPr lang="en-US"/>
            </a:br>
            <a:br>
              <a:rPr lang="en-US"/>
            </a:br>
            <a:br>
              <a:rPr lang="en-US"/>
            </a:br>
            <a:r>
              <a:rPr lang="en-US"/>
              <a:t>EXCEPT WHERE OTHERWISE NOTED, THIS WORK IS LICENSED UNDER HTTPS://CREATIVECOMMONS.ORG/LICENSES/BY-NC-SA/4.0/</a:t>
            </a:r>
            <a:br>
              <a:rPr lang="en-US"/>
            </a:br>
            <a:br>
              <a:rPr lang="en-US"/>
            </a:br>
            <a:r>
              <a:rPr lang="en-US"/>
              <a:t>NOT WITHSTANDING THE NON-COMMERCIAL LICENSE TERMS, NON-PROFIT EDUCATIONAL INSTITUTIONS ARE GRANTED A NON-EXCLUSIVE LICENSE TO ADAPT AND USE THIS MATERIAL, WITH ATTRIBUTION.</a:t>
            </a:r>
            <a:br>
              <a:rPr lang="en-US"/>
            </a:br>
            <a:br>
              <a:rPr lang="en-US"/>
            </a:br>
            <a:r>
              <a:rPr lang="en-US"/>
              <a:t>CREATIVE COMMONS AND THE DOUBLE C IN A CIRCLE ARE REGISTERED TRADEMARKS OF CREATIVE COMMONS IN THE UNITED STATES AND OTHER COUNTRIES. THIRD PARTY MARKS AND BRANDS ARE THE PROPERTY OF THEIR RESPECTIVE HOLDERS.</a:t>
            </a:r>
            <a:br>
              <a:rPr lang="en-US"/>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TRANSPOSITION CIPHER</a:t>
            </a:r>
            <a:endParaRPr/>
          </a:p>
        </p:txBody>
      </p:sp>
      <p:sp>
        <p:nvSpPr>
          <p:cNvPr id="313" name="Google Shape;313;p1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Transposition cipher: Rearrange letters in plaintext to produce ciphertext.</a:t>
            </a:r>
            <a:endParaRPr/>
          </a:p>
          <a:p>
            <a:pPr indent="0" lvl="0" marL="0" rtl="0" algn="l">
              <a:lnSpc>
                <a:spcPct val="120000"/>
              </a:lnSpc>
              <a:spcBef>
                <a:spcPts val="900"/>
              </a:spcBef>
              <a:spcAft>
                <a:spcPts val="0"/>
              </a:spcAft>
              <a:buSzPts val="1800"/>
              <a:buNone/>
            </a:pPr>
            <a:r>
              <a:rPr lang="en-US"/>
              <a:t>Example (Rail fence cipher): </a:t>
            </a:r>
            <a:endParaRPr/>
          </a:p>
          <a:p>
            <a:pPr indent="-171450" lvl="1" marL="377190" rtl="0" algn="l">
              <a:lnSpc>
                <a:spcPct val="95000"/>
              </a:lnSpc>
              <a:spcBef>
                <a:spcPts val="900"/>
              </a:spcBef>
              <a:spcAft>
                <a:spcPts val="0"/>
              </a:spcAft>
              <a:buSzPts val="1800"/>
              <a:buChar char="▪"/>
            </a:pPr>
            <a:r>
              <a:rPr lang="en-US"/>
              <a:t>Plaintext is HELLO WORLD</a:t>
            </a:r>
            <a:endParaRPr/>
          </a:p>
          <a:p>
            <a:pPr indent="-171450" lvl="1" marL="377190" rtl="0" algn="l">
              <a:lnSpc>
                <a:spcPct val="95000"/>
              </a:lnSpc>
              <a:spcBef>
                <a:spcPts val="900"/>
              </a:spcBef>
              <a:spcAft>
                <a:spcPts val="0"/>
              </a:spcAft>
              <a:buSzPts val="1800"/>
              <a:buChar char="▪"/>
            </a:pPr>
            <a:r>
              <a:rPr lang="en-US"/>
              <a:t>Rearrange as</a:t>
            </a:r>
            <a:endParaRPr/>
          </a:p>
          <a:p>
            <a:pPr indent="-171450" lvl="1" marL="377190" rtl="0" algn="l">
              <a:lnSpc>
                <a:spcPct val="95000"/>
              </a:lnSpc>
              <a:spcBef>
                <a:spcPts val="900"/>
              </a:spcBef>
              <a:spcAft>
                <a:spcPts val="0"/>
              </a:spcAft>
              <a:buSzPts val="1800"/>
              <a:buChar char="▪"/>
            </a:pPr>
            <a:r>
              <a:rPr lang="en-US"/>
              <a:t>				HLOOL</a:t>
            </a:r>
            <a:endParaRPr/>
          </a:p>
          <a:p>
            <a:pPr indent="-171450" lvl="1" marL="377190" rtl="0" algn="l">
              <a:lnSpc>
                <a:spcPct val="95000"/>
              </a:lnSpc>
              <a:spcBef>
                <a:spcPts val="900"/>
              </a:spcBef>
              <a:spcAft>
                <a:spcPts val="0"/>
              </a:spcAft>
              <a:buSzPts val="1800"/>
              <a:buChar char="▪"/>
            </a:pPr>
            <a:r>
              <a:rPr lang="en-US"/>
              <a:t>				ELWRD</a:t>
            </a:r>
            <a:endParaRPr/>
          </a:p>
          <a:p>
            <a:pPr indent="-57150" lvl="1" marL="377190" rtl="0" algn="l">
              <a:lnSpc>
                <a:spcPct val="95000"/>
              </a:lnSpc>
              <a:spcBef>
                <a:spcPts val="900"/>
              </a:spcBef>
              <a:spcAft>
                <a:spcPts val="0"/>
              </a:spcAft>
              <a:buSzPts val="1800"/>
              <a:buNone/>
            </a:pPr>
            <a:r>
              <a:t/>
            </a:r>
            <a:endParaRPr/>
          </a:p>
          <a:p>
            <a:pPr indent="-171450" lvl="1" marL="377190" rtl="0" algn="l">
              <a:lnSpc>
                <a:spcPct val="95000"/>
              </a:lnSpc>
              <a:spcBef>
                <a:spcPts val="900"/>
              </a:spcBef>
              <a:spcAft>
                <a:spcPts val="0"/>
              </a:spcAft>
              <a:buSzPts val="1800"/>
              <a:buChar char="▪"/>
            </a:pPr>
            <a:r>
              <a:rPr lang="en-US"/>
              <a:t>Ciphertext is HLOOL ELWRD</a:t>
            </a:r>
            <a:endParaRPr/>
          </a:p>
          <a:p>
            <a:pPr indent="0" lvl="0" marL="0" rtl="0" algn="l">
              <a:lnSpc>
                <a:spcPct val="120000"/>
              </a:lnSpc>
              <a:spcBef>
                <a:spcPts val="900"/>
              </a:spcBef>
              <a:spcAft>
                <a:spcPts val="0"/>
              </a:spcAft>
              <a:buSzPts val="1800"/>
              <a:buNone/>
            </a:pPr>
            <a:r>
              <a:rPr lang="en-US"/>
              <a:t>Letters stay the same, but the order is all mixed 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TRANSPOSITION CIPHER CONT.</a:t>
            </a:r>
            <a:endParaRPr/>
          </a:p>
        </p:txBody>
      </p:sp>
      <p:sp>
        <p:nvSpPr>
          <p:cNvPr id="319" name="Google Shape;319;p1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SzPts val="1600"/>
              <a:buNone/>
            </a:pPr>
            <a:r>
              <a:rPr lang="en-US" sz="1600"/>
              <a:t>Example:</a:t>
            </a:r>
            <a:endParaRPr/>
          </a:p>
          <a:p>
            <a:pPr indent="0" lvl="0" marL="0" rtl="0" algn="l">
              <a:lnSpc>
                <a:spcPct val="135000"/>
              </a:lnSpc>
              <a:spcBef>
                <a:spcPts val="900"/>
              </a:spcBef>
              <a:spcAft>
                <a:spcPts val="0"/>
              </a:spcAft>
              <a:buSzPts val="1600"/>
              <a:buNone/>
            </a:pPr>
            <a:r>
              <a:rPr lang="en-US" sz="1600"/>
              <a:t>Plaintext: “troops heading east need more supplies send more people now”</a:t>
            </a:r>
            <a:endParaRPr/>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rPr lang="en-US" sz="1600"/>
              <a:t>Ciphertext: “tidie rnmep ogose oerso paeep sssnl htude enpmn aepoo delrw”</a:t>
            </a:r>
            <a:endParaRPr/>
          </a:p>
        </p:txBody>
      </p:sp>
      <p:graphicFrame>
        <p:nvGraphicFramePr>
          <p:cNvPr id="320" name="Google Shape;320;p14" title="Plaintext table"/>
          <p:cNvGraphicFramePr/>
          <p:nvPr/>
        </p:nvGraphicFramePr>
        <p:xfrm>
          <a:off x="2361306" y="2098304"/>
          <a:ext cx="3000000" cy="3000000"/>
        </p:xfrm>
        <a:graphic>
          <a:graphicData uri="http://schemas.openxmlformats.org/drawingml/2006/table">
            <a:tbl>
              <a:tblPr bandRow="1" firstRow="1">
                <a:noFill/>
                <a:tableStyleId>{A471B0CE-B4C2-4B2B-8293-69640C80867F}</a:tableStyleId>
              </a:tblPr>
              <a:tblGrid>
                <a:gridCol w="274000"/>
                <a:gridCol w="274000"/>
                <a:gridCol w="274000"/>
                <a:gridCol w="274000"/>
                <a:gridCol w="274000"/>
                <a:gridCol w="274000"/>
                <a:gridCol w="274000"/>
                <a:gridCol w="274000"/>
                <a:gridCol w="274000"/>
                <a:gridCol w="274000"/>
              </a:tblGrid>
              <a:tr h="280025">
                <a:tc>
                  <a:txBody>
                    <a:bodyPr/>
                    <a:lstStyle/>
                    <a:p>
                      <a:pPr indent="0" lvl="0" marL="0" marR="0" rtl="0" algn="ctr">
                        <a:spcBef>
                          <a:spcPts val="0"/>
                        </a:spcBef>
                        <a:spcAft>
                          <a:spcPts val="0"/>
                        </a:spcAft>
                        <a:buNone/>
                      </a:pPr>
                      <a:r>
                        <a:rPr b="1" lang="en-US" sz="1500">
                          <a:latin typeface="Calibri"/>
                          <a:ea typeface="Calibri"/>
                          <a:cs typeface="Calibri"/>
                          <a:sym typeface="Calibri"/>
                        </a:rPr>
                        <a:t>t</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r</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p</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s</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h</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a</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d</a:t>
                      </a:r>
                      <a:endParaRPr/>
                    </a:p>
                  </a:txBody>
                  <a:tcPr marT="25725" marB="25725" marR="51425" marL="51425"/>
                </a:tc>
              </a:tr>
              <a:tr h="280025">
                <a:tc>
                  <a:txBody>
                    <a:bodyPr/>
                    <a:lstStyle/>
                    <a:p>
                      <a:pPr indent="0" lvl="0" marL="0" marR="0" rtl="0" algn="ctr">
                        <a:spcBef>
                          <a:spcPts val="0"/>
                        </a:spcBef>
                        <a:spcAft>
                          <a:spcPts val="0"/>
                        </a:spcAft>
                        <a:buNone/>
                      </a:pPr>
                      <a:r>
                        <a:rPr b="1" lang="en-US" sz="1500">
                          <a:latin typeface="Calibri"/>
                          <a:ea typeface="Calibri"/>
                          <a:cs typeface="Calibri"/>
                          <a:sym typeface="Calibri"/>
                        </a:rPr>
                        <a:t>i</a:t>
                      </a:r>
                      <a:endParaRPr b="1" sz="1500">
                        <a:latin typeface="Calibri"/>
                        <a:ea typeface="Calibri"/>
                        <a:cs typeface="Calibri"/>
                        <a:sym typeface="Calibri"/>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n</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g</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a</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s</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t</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n</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r>
              <a:tr h="280025">
                <a:tc>
                  <a:txBody>
                    <a:bodyPr/>
                    <a:lstStyle/>
                    <a:p>
                      <a:pPr indent="0" lvl="0" marL="0" marR="0" rtl="0" algn="ctr">
                        <a:spcBef>
                          <a:spcPts val="0"/>
                        </a:spcBef>
                        <a:spcAft>
                          <a:spcPts val="0"/>
                        </a:spcAft>
                        <a:buNone/>
                      </a:pPr>
                      <a:r>
                        <a:rPr b="1" lang="en-US" sz="1500">
                          <a:latin typeface="Calibri"/>
                          <a:ea typeface="Calibri"/>
                          <a:cs typeface="Calibri"/>
                          <a:sym typeface="Calibri"/>
                        </a:rPr>
                        <a:t>d</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m</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r</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s</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u</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p</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p</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l</a:t>
                      </a:r>
                      <a:endParaRPr/>
                    </a:p>
                  </a:txBody>
                  <a:tcPr marT="25725" marB="25725" marR="51425" marL="51425"/>
                </a:tc>
              </a:tr>
              <a:tr h="280025">
                <a:tc>
                  <a:txBody>
                    <a:bodyPr/>
                    <a:lstStyle/>
                    <a:p>
                      <a:pPr indent="0" lvl="0" marL="0" marR="0" rtl="0" algn="ctr">
                        <a:spcBef>
                          <a:spcPts val="0"/>
                        </a:spcBef>
                        <a:spcAft>
                          <a:spcPts val="0"/>
                        </a:spcAft>
                        <a:buNone/>
                      </a:pPr>
                      <a:r>
                        <a:rPr b="1" lang="en-US" sz="1500">
                          <a:latin typeface="Calibri"/>
                          <a:ea typeface="Calibri"/>
                          <a:cs typeface="Calibri"/>
                          <a:sym typeface="Calibri"/>
                        </a:rPr>
                        <a:t>i</a:t>
                      </a:r>
                      <a:endParaRPr b="1" sz="1500">
                        <a:latin typeface="Calibri"/>
                        <a:ea typeface="Calibri"/>
                        <a:cs typeface="Calibri"/>
                        <a:sym typeface="Calibri"/>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s</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s</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n</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d</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m</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r</a:t>
                      </a:r>
                      <a:endParaRPr/>
                    </a:p>
                  </a:txBody>
                  <a:tcPr marT="25725" marB="25725" marR="51425" marL="51425"/>
                </a:tc>
              </a:tr>
              <a:tr h="280025">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p</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p</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l</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e</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n</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o</a:t>
                      </a:r>
                      <a:endParaRPr/>
                    </a:p>
                  </a:txBody>
                  <a:tcPr marT="25725" marB="25725" marR="51425" marL="51425"/>
                </a:tc>
                <a:tc>
                  <a:txBody>
                    <a:bodyPr/>
                    <a:lstStyle/>
                    <a:p>
                      <a:pPr indent="0" lvl="0" marL="0" marR="0" rtl="0" algn="ctr">
                        <a:spcBef>
                          <a:spcPts val="0"/>
                        </a:spcBef>
                        <a:spcAft>
                          <a:spcPts val="0"/>
                        </a:spcAft>
                        <a:buNone/>
                      </a:pPr>
                      <a:r>
                        <a:rPr b="1" lang="en-US" sz="1500">
                          <a:latin typeface="Calibri"/>
                          <a:ea typeface="Calibri"/>
                          <a:cs typeface="Calibri"/>
                          <a:sym typeface="Calibri"/>
                        </a:rPr>
                        <a:t>w</a:t>
                      </a:r>
                      <a:endParaRPr/>
                    </a:p>
                  </a:txBody>
                  <a:tcPr marT="25725" marB="25725" marR="51425" marL="5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ROW TRANSPOSITION CIPHER</a:t>
            </a:r>
            <a:endParaRPr/>
          </a:p>
        </p:txBody>
      </p:sp>
      <p:sp>
        <p:nvSpPr>
          <p:cNvPr id="326" name="Google Shape;326;p1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Row Transposition Ciphers: Write letters in rows, reorder the columns according to the key before reading off.</a:t>
            </a:r>
            <a:endParaRPr/>
          </a:p>
          <a:p>
            <a:pPr indent="0" lvl="0" marL="0" rtl="0" algn="l">
              <a:lnSpc>
                <a:spcPct val="120000"/>
              </a:lnSpc>
              <a:spcBef>
                <a:spcPts val="900"/>
              </a:spcBef>
              <a:spcAft>
                <a:spcPts val="0"/>
              </a:spcAft>
              <a:buSzPts val="1800"/>
              <a:buNone/>
            </a:pPr>
            <a:r>
              <a:rPr lang="en-US"/>
              <a:t>Key: 4312567 </a:t>
            </a:r>
            <a:endParaRPr/>
          </a:p>
          <a:p>
            <a:pPr indent="-171450" lvl="1" marL="377190" rtl="0" algn="l">
              <a:lnSpc>
                <a:spcPct val="95000"/>
              </a:lnSpc>
              <a:spcBef>
                <a:spcPts val="900"/>
              </a:spcBef>
              <a:spcAft>
                <a:spcPts val="0"/>
              </a:spcAft>
              <a:buSzPts val="1800"/>
              <a:buChar char="▪"/>
            </a:pPr>
            <a:r>
              <a:rPr lang="en-US"/>
              <a:t>Column Out:  </a:t>
            </a:r>
            <a:r>
              <a:rPr lang="en-US">
                <a:latin typeface="Consolas"/>
                <a:ea typeface="Consolas"/>
                <a:cs typeface="Consolas"/>
                <a:sym typeface="Consolas"/>
              </a:rPr>
              <a:t>4 3 1 2 5 6 7 </a:t>
            </a:r>
            <a:endParaRPr/>
          </a:p>
          <a:p>
            <a:pPr indent="-171450" lvl="1" marL="377190" rtl="0" algn="l">
              <a:lnSpc>
                <a:spcPct val="95000"/>
              </a:lnSpc>
              <a:spcBef>
                <a:spcPts val="900"/>
              </a:spcBef>
              <a:spcAft>
                <a:spcPts val="0"/>
              </a:spcAft>
              <a:buSzPts val="1800"/>
              <a:buChar char="▪"/>
            </a:pPr>
            <a:r>
              <a:rPr lang="en-US">
                <a:latin typeface="Consolas"/>
                <a:ea typeface="Consolas"/>
                <a:cs typeface="Consolas"/>
                <a:sym typeface="Consolas"/>
              </a:rPr>
              <a:t>           a t t a c k p </a:t>
            </a:r>
            <a:endParaRPr/>
          </a:p>
          <a:p>
            <a:pPr indent="-171450" lvl="1" marL="377190" rtl="0" algn="l">
              <a:lnSpc>
                <a:spcPct val="95000"/>
              </a:lnSpc>
              <a:spcBef>
                <a:spcPts val="900"/>
              </a:spcBef>
              <a:spcAft>
                <a:spcPts val="0"/>
              </a:spcAft>
              <a:buSzPts val="1800"/>
              <a:buChar char="▪"/>
            </a:pPr>
            <a:r>
              <a:rPr lang="en-US">
                <a:latin typeface="Consolas"/>
                <a:ea typeface="Consolas"/>
                <a:cs typeface="Consolas"/>
                <a:sym typeface="Consolas"/>
              </a:rPr>
              <a:t>           o s t p o n e</a:t>
            </a:r>
            <a:endParaRPr/>
          </a:p>
          <a:p>
            <a:pPr indent="-171450" lvl="1" marL="377190" rtl="0" algn="l">
              <a:lnSpc>
                <a:spcPct val="95000"/>
              </a:lnSpc>
              <a:spcBef>
                <a:spcPts val="900"/>
              </a:spcBef>
              <a:spcAft>
                <a:spcPts val="0"/>
              </a:spcAft>
              <a:buSzPts val="1800"/>
              <a:buChar char="▪"/>
            </a:pPr>
            <a:r>
              <a:rPr lang="en-US">
                <a:latin typeface="Consolas"/>
                <a:ea typeface="Consolas"/>
                <a:cs typeface="Consolas"/>
                <a:sym typeface="Consolas"/>
              </a:rPr>
              <a:t>           d u n t i l t </a:t>
            </a:r>
            <a:endParaRPr/>
          </a:p>
          <a:p>
            <a:pPr indent="-171450" lvl="1" marL="377190" rtl="0" algn="l">
              <a:lnSpc>
                <a:spcPct val="95000"/>
              </a:lnSpc>
              <a:spcBef>
                <a:spcPts val="900"/>
              </a:spcBef>
              <a:spcAft>
                <a:spcPts val="0"/>
              </a:spcAft>
              <a:buSzPts val="1800"/>
              <a:buChar char="▪"/>
            </a:pPr>
            <a:r>
              <a:rPr lang="en-US">
                <a:latin typeface="Consolas"/>
                <a:ea typeface="Consolas"/>
                <a:cs typeface="Consolas"/>
                <a:sym typeface="Consolas"/>
              </a:rPr>
              <a:t>           w o a m x e e</a:t>
            </a:r>
            <a:endParaRPr>
              <a:latin typeface="Consolas"/>
              <a:ea typeface="Consolas"/>
              <a:cs typeface="Consolas"/>
              <a:sym typeface="Consolas"/>
            </a:endParaRPr>
          </a:p>
          <a:p>
            <a:pPr indent="0" lvl="0" marL="0" rtl="0" algn="l">
              <a:lnSpc>
                <a:spcPct val="120000"/>
              </a:lnSpc>
              <a:spcBef>
                <a:spcPts val="900"/>
              </a:spcBef>
              <a:spcAft>
                <a:spcPts val="0"/>
              </a:spcAft>
              <a:buSzPts val="1800"/>
              <a:buNone/>
            </a:pPr>
            <a:r>
              <a:rPr lang="en-US"/>
              <a:t>Ciphertext:    </a:t>
            </a:r>
            <a:r>
              <a:rPr lang="en-US">
                <a:latin typeface="Consolas"/>
                <a:ea typeface="Consolas"/>
                <a:cs typeface="Consolas"/>
                <a:sym typeface="Consolas"/>
              </a:rPr>
              <a:t>ttnaaptmtsuoaodwcoixknlepete</a:t>
            </a:r>
            <a:endParaRPr>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SUBSTITUTION CIPHER</a:t>
            </a:r>
            <a:endParaRPr/>
          </a:p>
        </p:txBody>
      </p:sp>
      <p:sp>
        <p:nvSpPr>
          <p:cNvPr id="332" name="Google Shape;332;p1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Change characters in plaintext to produce ciphertext</a:t>
            </a:r>
            <a:endParaRPr/>
          </a:p>
          <a:p>
            <a:pPr indent="0" lvl="0" marL="0" rtl="0" algn="l">
              <a:lnSpc>
                <a:spcPct val="120000"/>
              </a:lnSpc>
              <a:spcBef>
                <a:spcPts val="900"/>
              </a:spcBef>
              <a:spcAft>
                <a:spcPts val="0"/>
              </a:spcAft>
              <a:buSzPts val="1800"/>
              <a:buNone/>
            </a:pPr>
            <a:r>
              <a:rPr lang="en-US"/>
              <a:t>First recorded use of Substitution Cipher is Ceasar cipher.</a:t>
            </a:r>
            <a:endParaRPr/>
          </a:p>
          <a:p>
            <a:pPr indent="-171450" lvl="1" marL="377190" rtl="0" algn="l">
              <a:lnSpc>
                <a:spcPct val="95000"/>
              </a:lnSpc>
              <a:spcBef>
                <a:spcPts val="900"/>
              </a:spcBef>
              <a:spcAft>
                <a:spcPts val="0"/>
              </a:spcAft>
              <a:buSzPts val="1800"/>
              <a:buChar char="▪"/>
            </a:pPr>
            <a:r>
              <a:rPr lang="en-US"/>
              <a:t>Plaintext is “HELLO WORLD”</a:t>
            </a:r>
            <a:endParaRPr/>
          </a:p>
          <a:p>
            <a:pPr indent="-171450" lvl="1" marL="377190" rtl="0" algn="l">
              <a:lnSpc>
                <a:spcPct val="95000"/>
              </a:lnSpc>
              <a:spcBef>
                <a:spcPts val="900"/>
              </a:spcBef>
              <a:spcAft>
                <a:spcPts val="0"/>
              </a:spcAft>
              <a:buSzPts val="1800"/>
              <a:buChar char="▪"/>
            </a:pPr>
            <a:r>
              <a:rPr lang="en-US"/>
              <a:t>Change each letter to the third letter following it (A to D, X to A, Y to B, Z to C)</a:t>
            </a:r>
            <a:endParaRPr/>
          </a:p>
          <a:p>
            <a:pPr indent="-123444" lvl="2" marL="514350" rtl="0" algn="l">
              <a:lnSpc>
                <a:spcPct val="86666"/>
              </a:lnSpc>
              <a:spcBef>
                <a:spcPts val="900"/>
              </a:spcBef>
              <a:spcAft>
                <a:spcPts val="0"/>
              </a:spcAft>
              <a:buSzPts val="1800"/>
              <a:buChar char="▪"/>
            </a:pPr>
            <a:r>
              <a:rPr lang="en-US"/>
              <a:t>Key is 3, usually written as letter ‘D’</a:t>
            </a:r>
            <a:endParaRPr/>
          </a:p>
          <a:p>
            <a:pPr indent="0" lvl="2" marL="390906" rtl="0" algn="l">
              <a:lnSpc>
                <a:spcPct val="86666"/>
              </a:lnSpc>
              <a:spcBef>
                <a:spcPts val="450"/>
              </a:spcBef>
              <a:spcAft>
                <a:spcPts val="0"/>
              </a:spcAft>
              <a:buSzPts val="1800"/>
              <a:buNone/>
            </a:pPr>
            <a:r>
              <a:t/>
            </a:r>
            <a:endParaRPr/>
          </a:p>
          <a:p>
            <a:pPr indent="-171450" lvl="1" marL="377190" rtl="0" algn="l">
              <a:lnSpc>
                <a:spcPct val="95000"/>
              </a:lnSpc>
              <a:spcBef>
                <a:spcPts val="450"/>
              </a:spcBef>
              <a:spcAft>
                <a:spcPts val="0"/>
              </a:spcAft>
              <a:buSzPts val="1800"/>
              <a:buChar char="▪"/>
            </a:pPr>
            <a:r>
              <a:rPr lang="en-US"/>
              <a:t>Ciphertext is “KHOOR ZRUOG”</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CEASER CIPHER</a:t>
            </a:r>
            <a:endParaRPr/>
          </a:p>
        </p:txBody>
      </p:sp>
      <p:sp>
        <p:nvSpPr>
          <p:cNvPr id="338" name="Google Shape;338;p17"/>
          <p:cNvSpPr txBox="1"/>
          <p:nvPr>
            <p:ph idx="1" type="body"/>
          </p:nvPr>
        </p:nvSpPr>
        <p:spPr>
          <a:xfrm>
            <a:off x="914350" y="902476"/>
            <a:ext cx="7646100" cy="3484200"/>
          </a:xfrm>
          <a:prstGeom prst="rect">
            <a:avLst/>
          </a:prstGeom>
          <a:blipFill rotWithShape="1">
            <a:blip r:embed="rId3">
              <a:alphaModFix/>
            </a:blip>
            <a:stretch>
              <a:fillRect b="0" l="-1829" r="0" t="-2769"/>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a:p>
            <a:pPr indent="0" lvl="0" marL="0" rtl="0" algn="l">
              <a:lnSpc>
                <a:spcPct val="120000"/>
              </a:lnSpc>
              <a:spcBef>
                <a:spcPts val="0"/>
              </a:spcBef>
              <a:spcAft>
                <a:spcPts val="0"/>
              </a:spcAft>
              <a:buSzPts val="1800"/>
              <a:buNone/>
            </a:pPr>
            <a:r>
              <a:t/>
            </a:r>
            <a:endParaRPr/>
          </a:p>
          <a:p>
            <a:pPr indent="0" lvl="0" marL="0" rtl="0" algn="l">
              <a:lnSpc>
                <a:spcPct val="120000"/>
              </a:lnSpc>
              <a:spcBef>
                <a:spcPts val="0"/>
              </a:spcBef>
              <a:spcAft>
                <a:spcPts val="0"/>
              </a:spcAft>
              <a:buSzPts val="1800"/>
              <a:buNone/>
            </a:pPr>
            <a:r>
              <a:t/>
            </a:r>
            <a:endParaRPr/>
          </a:p>
        </p:txBody>
      </p:sp>
      <p:graphicFrame>
        <p:nvGraphicFramePr>
          <p:cNvPr id="339" name="Google Shape;339;p17" title="Letter to number table"/>
          <p:cNvGraphicFramePr/>
          <p:nvPr/>
        </p:nvGraphicFramePr>
        <p:xfrm>
          <a:off x="1680755" y="1502023"/>
          <a:ext cx="3000000" cy="3000000"/>
        </p:xfrm>
        <a:graphic>
          <a:graphicData uri="http://schemas.openxmlformats.org/drawingml/2006/table">
            <a:tbl>
              <a:tblPr bandRow="1" firstRow="1">
                <a:noFill/>
                <a:tableStyleId>{A471B0CE-B4C2-4B2B-8293-69640C80867F}</a:tableStyleId>
              </a:tblPr>
              <a:tblGrid>
                <a:gridCol w="853350"/>
                <a:gridCol w="374000"/>
                <a:gridCol w="507400"/>
                <a:gridCol w="578250"/>
                <a:gridCol w="578250"/>
                <a:gridCol w="578250"/>
                <a:gridCol w="578250"/>
                <a:gridCol w="578250"/>
                <a:gridCol w="578250"/>
                <a:gridCol w="578250"/>
              </a:tblGrid>
              <a:tr h="307775">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A</a:t>
                      </a:r>
                      <a:endParaRPr b="1"/>
                    </a:p>
                  </a:txBody>
                  <a:tcPr marT="25725" marB="25725" marR="51425" marL="51425"/>
                </a:tc>
                <a:tc>
                  <a:txBody>
                    <a:bodyPr/>
                    <a:lstStyle/>
                    <a:p>
                      <a:pPr indent="0" lvl="0" marL="0" marR="0" rtl="0" algn="ctr">
                        <a:spcBef>
                          <a:spcPts val="0"/>
                        </a:spcBef>
                        <a:spcAft>
                          <a:spcPts val="0"/>
                        </a:spcAft>
                        <a:buNone/>
                      </a:pPr>
                      <a:r>
                        <a:rPr b="1" lang="en-US" sz="1400"/>
                        <a:t>B</a:t>
                      </a:r>
                      <a:endParaRPr b="1"/>
                    </a:p>
                  </a:txBody>
                  <a:tcPr marT="25725" marB="25725" marR="51425" marL="51425"/>
                </a:tc>
                <a:tc>
                  <a:txBody>
                    <a:bodyPr/>
                    <a:lstStyle/>
                    <a:p>
                      <a:pPr indent="0" lvl="0" marL="0" marR="0" rtl="0" algn="ctr">
                        <a:spcBef>
                          <a:spcPts val="0"/>
                        </a:spcBef>
                        <a:spcAft>
                          <a:spcPts val="0"/>
                        </a:spcAft>
                        <a:buNone/>
                      </a:pPr>
                      <a:r>
                        <a:rPr b="1" lang="en-US" sz="1400"/>
                        <a:t>C</a:t>
                      </a:r>
                      <a:endParaRPr b="1"/>
                    </a:p>
                  </a:txBody>
                  <a:tcPr marT="25725" marB="25725" marR="51425" marL="51425"/>
                </a:tc>
                <a:tc>
                  <a:txBody>
                    <a:bodyPr/>
                    <a:lstStyle/>
                    <a:p>
                      <a:pPr indent="0" lvl="0" marL="0" marR="0" rtl="0" algn="ctr">
                        <a:spcBef>
                          <a:spcPts val="0"/>
                        </a:spcBef>
                        <a:spcAft>
                          <a:spcPts val="0"/>
                        </a:spcAft>
                        <a:buNone/>
                      </a:pPr>
                      <a:r>
                        <a:rPr b="1" lang="en-US" sz="1400"/>
                        <a:t>D</a:t>
                      </a:r>
                      <a:endParaRPr b="1"/>
                    </a:p>
                  </a:txBody>
                  <a:tcPr marT="25725" marB="25725" marR="51425" marL="51425"/>
                </a:tc>
                <a:tc>
                  <a:txBody>
                    <a:bodyPr/>
                    <a:lstStyle/>
                    <a:p>
                      <a:pPr indent="0" lvl="0" marL="0" marR="0" rtl="0" algn="ctr">
                        <a:spcBef>
                          <a:spcPts val="0"/>
                        </a:spcBef>
                        <a:spcAft>
                          <a:spcPts val="0"/>
                        </a:spcAft>
                        <a:buNone/>
                      </a:pPr>
                      <a:r>
                        <a:rPr b="1" lang="en-US" sz="1400"/>
                        <a:t>E</a:t>
                      </a:r>
                      <a:endParaRPr b="1"/>
                    </a:p>
                  </a:txBody>
                  <a:tcPr marT="25725" marB="25725" marR="51425" marL="51425"/>
                </a:tc>
                <a:tc>
                  <a:txBody>
                    <a:bodyPr/>
                    <a:lstStyle/>
                    <a:p>
                      <a:pPr indent="0" lvl="0" marL="0" marR="0" rtl="0" algn="ctr">
                        <a:spcBef>
                          <a:spcPts val="0"/>
                        </a:spcBef>
                        <a:spcAft>
                          <a:spcPts val="0"/>
                        </a:spcAft>
                        <a:buNone/>
                      </a:pPr>
                      <a:r>
                        <a:rPr b="1" lang="en-US" sz="1400"/>
                        <a:t>F</a:t>
                      </a:r>
                      <a:endParaRPr b="1"/>
                    </a:p>
                  </a:txBody>
                  <a:tcPr marT="25725" marB="25725" marR="51425" marL="51425"/>
                </a:tc>
                <a:tc>
                  <a:txBody>
                    <a:bodyPr/>
                    <a:lstStyle/>
                    <a:p>
                      <a:pPr indent="0" lvl="0" marL="0" marR="0" rtl="0" algn="ctr">
                        <a:spcBef>
                          <a:spcPts val="0"/>
                        </a:spcBef>
                        <a:spcAft>
                          <a:spcPts val="0"/>
                        </a:spcAft>
                        <a:buNone/>
                      </a:pPr>
                      <a:r>
                        <a:rPr b="1" lang="en-US" sz="1400"/>
                        <a:t>G</a:t>
                      </a:r>
                      <a:endParaRPr b="1"/>
                    </a:p>
                  </a:txBody>
                  <a:tcPr marT="25725" marB="25725" marR="51425" marL="51425"/>
                </a:tc>
                <a:tc>
                  <a:txBody>
                    <a:bodyPr/>
                    <a:lstStyle/>
                    <a:p>
                      <a:pPr indent="0" lvl="0" marL="0" marR="0" rtl="0" algn="ctr">
                        <a:spcBef>
                          <a:spcPts val="0"/>
                        </a:spcBef>
                        <a:spcAft>
                          <a:spcPts val="0"/>
                        </a:spcAft>
                        <a:buNone/>
                      </a:pPr>
                      <a:r>
                        <a:rPr b="1" lang="en-US" sz="1400"/>
                        <a:t>H</a:t>
                      </a:r>
                      <a:endParaRPr b="1"/>
                    </a:p>
                  </a:txBody>
                  <a:tcPr marT="25725" marB="25725" marR="51425" marL="51425"/>
                </a:tc>
                <a:tc>
                  <a:txBody>
                    <a:bodyPr/>
                    <a:lstStyle/>
                    <a:p>
                      <a:pPr indent="0" lvl="0" marL="0" marR="0" rtl="0" algn="ctr">
                        <a:spcBef>
                          <a:spcPts val="0"/>
                        </a:spcBef>
                        <a:spcAft>
                          <a:spcPts val="0"/>
                        </a:spcAft>
                        <a:buNone/>
                      </a:pPr>
                      <a:r>
                        <a:rPr b="1" lang="en-US" sz="1400"/>
                        <a:t>I</a:t>
                      </a:r>
                      <a:endParaRPr b="1"/>
                    </a:p>
                  </a:txBody>
                  <a:tcPr marT="25725" marB="25725" marR="51425" marL="51425"/>
                </a:tc>
              </a:tr>
              <a:tr h="454125">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0</a:t>
                      </a:r>
                      <a:endParaRPr/>
                    </a:p>
                  </a:txBody>
                  <a:tcPr marT="25725" marB="25725" marR="51425" marL="51425"/>
                </a:tc>
                <a:tc>
                  <a:txBody>
                    <a:bodyPr/>
                    <a:lstStyle/>
                    <a:p>
                      <a:pPr indent="0" lvl="0" marL="0" marR="0" rtl="0" algn="ctr">
                        <a:spcBef>
                          <a:spcPts val="0"/>
                        </a:spcBef>
                        <a:spcAft>
                          <a:spcPts val="0"/>
                        </a:spcAft>
                        <a:buNone/>
                      </a:pPr>
                      <a:r>
                        <a:rPr lang="en-US" sz="1400"/>
                        <a:t>1</a:t>
                      </a:r>
                      <a:endParaRPr/>
                    </a:p>
                  </a:txBody>
                  <a:tcPr marT="25725" marB="25725" marR="51425" marL="51425"/>
                </a:tc>
                <a:tc>
                  <a:txBody>
                    <a:bodyPr/>
                    <a:lstStyle/>
                    <a:p>
                      <a:pPr indent="0" lvl="0" marL="0" marR="0" rtl="0" algn="ctr">
                        <a:spcBef>
                          <a:spcPts val="0"/>
                        </a:spcBef>
                        <a:spcAft>
                          <a:spcPts val="0"/>
                        </a:spcAft>
                        <a:buNone/>
                      </a:pPr>
                      <a:r>
                        <a:rPr lang="en-US" sz="1400"/>
                        <a:t>2</a:t>
                      </a:r>
                      <a:endParaRPr/>
                    </a:p>
                  </a:txBody>
                  <a:tcPr marT="25725" marB="25725" marR="51425" marL="51425"/>
                </a:tc>
                <a:tc>
                  <a:txBody>
                    <a:bodyPr/>
                    <a:lstStyle/>
                    <a:p>
                      <a:pPr indent="0" lvl="0" marL="0" marR="0" rtl="0" algn="ctr">
                        <a:spcBef>
                          <a:spcPts val="0"/>
                        </a:spcBef>
                        <a:spcAft>
                          <a:spcPts val="0"/>
                        </a:spcAft>
                        <a:buNone/>
                      </a:pPr>
                      <a:r>
                        <a:rPr lang="en-US" sz="1400"/>
                        <a:t>3</a:t>
                      </a:r>
                      <a:endParaRPr/>
                    </a:p>
                  </a:txBody>
                  <a:tcPr marT="25725" marB="25725" marR="51425" marL="51425"/>
                </a:tc>
                <a:tc>
                  <a:txBody>
                    <a:bodyPr/>
                    <a:lstStyle/>
                    <a:p>
                      <a:pPr indent="0" lvl="0" marL="0" marR="0" rtl="0" algn="ctr">
                        <a:spcBef>
                          <a:spcPts val="0"/>
                        </a:spcBef>
                        <a:spcAft>
                          <a:spcPts val="0"/>
                        </a:spcAft>
                        <a:buNone/>
                      </a:pPr>
                      <a:r>
                        <a:rPr lang="en-US" sz="1400"/>
                        <a:t>4</a:t>
                      </a:r>
                      <a:endParaRPr/>
                    </a:p>
                  </a:txBody>
                  <a:tcPr marT="25725" marB="25725" marR="51425" marL="51425"/>
                </a:tc>
                <a:tc>
                  <a:txBody>
                    <a:bodyPr/>
                    <a:lstStyle/>
                    <a:p>
                      <a:pPr indent="0" lvl="0" marL="0" marR="0" rtl="0" algn="ctr">
                        <a:spcBef>
                          <a:spcPts val="0"/>
                        </a:spcBef>
                        <a:spcAft>
                          <a:spcPts val="0"/>
                        </a:spcAft>
                        <a:buNone/>
                      </a:pPr>
                      <a:r>
                        <a:rPr lang="en-US" sz="1400"/>
                        <a:t>5</a:t>
                      </a:r>
                      <a:endParaRPr/>
                    </a:p>
                  </a:txBody>
                  <a:tcPr marT="25725" marB="25725" marR="51425" marL="51425"/>
                </a:tc>
                <a:tc>
                  <a:txBody>
                    <a:bodyPr/>
                    <a:lstStyle/>
                    <a:p>
                      <a:pPr indent="0" lvl="0" marL="0" marR="0" rtl="0" algn="ctr">
                        <a:spcBef>
                          <a:spcPts val="0"/>
                        </a:spcBef>
                        <a:spcAft>
                          <a:spcPts val="0"/>
                        </a:spcAft>
                        <a:buNone/>
                      </a:pPr>
                      <a:r>
                        <a:rPr lang="en-US" sz="1400"/>
                        <a:t>6</a:t>
                      </a:r>
                      <a:endParaRPr/>
                    </a:p>
                  </a:txBody>
                  <a:tcPr marT="25725" marB="25725" marR="51425" marL="51425"/>
                </a:tc>
                <a:tc>
                  <a:txBody>
                    <a:bodyPr/>
                    <a:lstStyle/>
                    <a:p>
                      <a:pPr indent="0" lvl="0" marL="0" marR="0" rtl="0" algn="ctr">
                        <a:spcBef>
                          <a:spcPts val="0"/>
                        </a:spcBef>
                        <a:spcAft>
                          <a:spcPts val="0"/>
                        </a:spcAft>
                        <a:buNone/>
                      </a:pPr>
                      <a:r>
                        <a:rPr lang="en-US" sz="1400"/>
                        <a:t>7</a:t>
                      </a:r>
                      <a:endParaRPr/>
                    </a:p>
                  </a:txBody>
                  <a:tcPr marT="25725" marB="25725" marR="51425" marL="51425"/>
                </a:tc>
                <a:tc>
                  <a:txBody>
                    <a:bodyPr/>
                    <a:lstStyle/>
                    <a:p>
                      <a:pPr indent="0" lvl="0" marL="0" marR="0" rtl="0" algn="ctr">
                        <a:spcBef>
                          <a:spcPts val="0"/>
                        </a:spcBef>
                        <a:spcAft>
                          <a:spcPts val="0"/>
                        </a:spcAft>
                        <a:buNone/>
                      </a:pPr>
                      <a:r>
                        <a:rPr lang="en-US" sz="1400"/>
                        <a:t>8</a:t>
                      </a:r>
                      <a:endParaRPr/>
                    </a:p>
                  </a:txBody>
                  <a:tcPr marT="25725" marB="25725" marR="51425" marL="51425"/>
                </a:tc>
              </a:tr>
              <a:tr h="289350">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J</a:t>
                      </a:r>
                      <a:endParaRPr/>
                    </a:p>
                  </a:txBody>
                  <a:tcPr marT="25725" marB="25725" marR="51425" marL="51425"/>
                </a:tc>
                <a:tc>
                  <a:txBody>
                    <a:bodyPr/>
                    <a:lstStyle/>
                    <a:p>
                      <a:pPr indent="0" lvl="0" marL="0" marR="0" rtl="0" algn="ctr">
                        <a:spcBef>
                          <a:spcPts val="0"/>
                        </a:spcBef>
                        <a:spcAft>
                          <a:spcPts val="0"/>
                        </a:spcAft>
                        <a:buNone/>
                      </a:pPr>
                      <a:r>
                        <a:rPr b="1" lang="en-US" sz="1400"/>
                        <a:t>K</a:t>
                      </a:r>
                      <a:endParaRPr/>
                    </a:p>
                  </a:txBody>
                  <a:tcPr marT="25725" marB="25725" marR="51425" marL="51425"/>
                </a:tc>
                <a:tc>
                  <a:txBody>
                    <a:bodyPr/>
                    <a:lstStyle/>
                    <a:p>
                      <a:pPr indent="0" lvl="0" marL="0" marR="0" rtl="0" algn="ctr">
                        <a:spcBef>
                          <a:spcPts val="0"/>
                        </a:spcBef>
                        <a:spcAft>
                          <a:spcPts val="0"/>
                        </a:spcAft>
                        <a:buNone/>
                      </a:pPr>
                      <a:r>
                        <a:rPr b="1" lang="en-US" sz="1400"/>
                        <a:t>L</a:t>
                      </a:r>
                      <a:endParaRPr/>
                    </a:p>
                  </a:txBody>
                  <a:tcPr marT="25725" marB="25725" marR="51425" marL="51425"/>
                </a:tc>
                <a:tc>
                  <a:txBody>
                    <a:bodyPr/>
                    <a:lstStyle/>
                    <a:p>
                      <a:pPr indent="0" lvl="0" marL="0" marR="0" rtl="0" algn="ctr">
                        <a:spcBef>
                          <a:spcPts val="0"/>
                        </a:spcBef>
                        <a:spcAft>
                          <a:spcPts val="0"/>
                        </a:spcAft>
                        <a:buNone/>
                      </a:pPr>
                      <a:r>
                        <a:rPr b="1" lang="en-US" sz="1400"/>
                        <a:t>M</a:t>
                      </a:r>
                      <a:endParaRPr/>
                    </a:p>
                  </a:txBody>
                  <a:tcPr marT="25725" marB="25725" marR="51425" marL="51425"/>
                </a:tc>
                <a:tc>
                  <a:txBody>
                    <a:bodyPr/>
                    <a:lstStyle/>
                    <a:p>
                      <a:pPr indent="0" lvl="0" marL="0" marR="0" rtl="0" algn="ctr">
                        <a:spcBef>
                          <a:spcPts val="0"/>
                        </a:spcBef>
                        <a:spcAft>
                          <a:spcPts val="0"/>
                        </a:spcAft>
                        <a:buNone/>
                      </a:pPr>
                      <a:r>
                        <a:rPr b="1" lang="en-US" sz="1400"/>
                        <a:t>N</a:t>
                      </a:r>
                      <a:endParaRPr/>
                    </a:p>
                  </a:txBody>
                  <a:tcPr marT="25725" marB="25725" marR="51425" marL="51425"/>
                </a:tc>
                <a:tc>
                  <a:txBody>
                    <a:bodyPr/>
                    <a:lstStyle/>
                    <a:p>
                      <a:pPr indent="0" lvl="0" marL="0" marR="0" rtl="0" algn="ctr">
                        <a:spcBef>
                          <a:spcPts val="0"/>
                        </a:spcBef>
                        <a:spcAft>
                          <a:spcPts val="0"/>
                        </a:spcAft>
                        <a:buNone/>
                      </a:pPr>
                      <a:r>
                        <a:rPr b="1" lang="en-US" sz="1400"/>
                        <a:t>O</a:t>
                      </a:r>
                      <a:endParaRPr/>
                    </a:p>
                  </a:txBody>
                  <a:tcPr marT="25725" marB="25725" marR="51425" marL="51425"/>
                </a:tc>
                <a:tc>
                  <a:txBody>
                    <a:bodyPr/>
                    <a:lstStyle/>
                    <a:p>
                      <a:pPr indent="0" lvl="0" marL="0" marR="0" rtl="0" algn="ctr">
                        <a:spcBef>
                          <a:spcPts val="0"/>
                        </a:spcBef>
                        <a:spcAft>
                          <a:spcPts val="0"/>
                        </a:spcAft>
                        <a:buNone/>
                      </a:pPr>
                      <a:r>
                        <a:rPr b="1" lang="en-US" sz="1400"/>
                        <a:t>P</a:t>
                      </a:r>
                      <a:endParaRPr/>
                    </a:p>
                  </a:txBody>
                  <a:tcPr marT="25725" marB="25725" marR="51425" marL="51425"/>
                </a:tc>
                <a:tc>
                  <a:txBody>
                    <a:bodyPr/>
                    <a:lstStyle/>
                    <a:p>
                      <a:pPr indent="0" lvl="0" marL="0" marR="0" rtl="0" algn="ctr">
                        <a:spcBef>
                          <a:spcPts val="0"/>
                        </a:spcBef>
                        <a:spcAft>
                          <a:spcPts val="0"/>
                        </a:spcAft>
                        <a:buNone/>
                      </a:pPr>
                      <a:r>
                        <a:rPr b="1" lang="en-US" sz="1400"/>
                        <a:t>Q</a:t>
                      </a:r>
                      <a:endParaRPr/>
                    </a:p>
                  </a:txBody>
                  <a:tcPr marT="25725" marB="25725" marR="51425" marL="51425"/>
                </a:tc>
                <a:tc>
                  <a:txBody>
                    <a:bodyPr/>
                    <a:lstStyle/>
                    <a:p>
                      <a:pPr indent="0" lvl="0" marL="0" marR="0" rtl="0" algn="ctr">
                        <a:spcBef>
                          <a:spcPts val="0"/>
                        </a:spcBef>
                        <a:spcAft>
                          <a:spcPts val="0"/>
                        </a:spcAft>
                        <a:buNone/>
                      </a:pPr>
                      <a:r>
                        <a:rPr b="1" lang="en-US" sz="1400"/>
                        <a:t>R</a:t>
                      </a:r>
                      <a:endParaRPr/>
                    </a:p>
                  </a:txBody>
                  <a:tcPr marT="25725" marB="25725" marR="51425" marL="51425"/>
                </a:tc>
              </a:tr>
              <a:tr h="365775">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9</a:t>
                      </a:r>
                      <a:endParaRPr/>
                    </a:p>
                  </a:txBody>
                  <a:tcPr marT="25725" marB="25725" marR="51425" marL="51425"/>
                </a:tc>
                <a:tc>
                  <a:txBody>
                    <a:bodyPr/>
                    <a:lstStyle/>
                    <a:p>
                      <a:pPr indent="0" lvl="0" marL="0" marR="0" rtl="0" algn="ctr">
                        <a:spcBef>
                          <a:spcPts val="0"/>
                        </a:spcBef>
                        <a:spcAft>
                          <a:spcPts val="0"/>
                        </a:spcAft>
                        <a:buNone/>
                      </a:pPr>
                      <a:r>
                        <a:rPr lang="en-US" sz="1400"/>
                        <a:t>10</a:t>
                      </a:r>
                      <a:endParaRPr/>
                    </a:p>
                  </a:txBody>
                  <a:tcPr marT="25725" marB="25725" marR="51425" marL="51425"/>
                </a:tc>
                <a:tc>
                  <a:txBody>
                    <a:bodyPr/>
                    <a:lstStyle/>
                    <a:p>
                      <a:pPr indent="0" lvl="0" marL="0" marR="0" rtl="0" algn="ctr">
                        <a:spcBef>
                          <a:spcPts val="0"/>
                        </a:spcBef>
                        <a:spcAft>
                          <a:spcPts val="0"/>
                        </a:spcAft>
                        <a:buNone/>
                      </a:pPr>
                      <a:r>
                        <a:rPr lang="en-US" sz="1400"/>
                        <a:t>11</a:t>
                      </a:r>
                      <a:endParaRPr/>
                    </a:p>
                  </a:txBody>
                  <a:tcPr marT="25725" marB="25725" marR="51425" marL="51425"/>
                </a:tc>
                <a:tc>
                  <a:txBody>
                    <a:bodyPr/>
                    <a:lstStyle/>
                    <a:p>
                      <a:pPr indent="0" lvl="0" marL="0" marR="0" rtl="0" algn="ctr">
                        <a:spcBef>
                          <a:spcPts val="0"/>
                        </a:spcBef>
                        <a:spcAft>
                          <a:spcPts val="0"/>
                        </a:spcAft>
                        <a:buNone/>
                      </a:pPr>
                      <a:r>
                        <a:rPr lang="en-US" sz="1400"/>
                        <a:t>12</a:t>
                      </a:r>
                      <a:endParaRPr/>
                    </a:p>
                  </a:txBody>
                  <a:tcPr marT="25725" marB="25725" marR="51425" marL="51425"/>
                </a:tc>
                <a:tc>
                  <a:txBody>
                    <a:bodyPr/>
                    <a:lstStyle/>
                    <a:p>
                      <a:pPr indent="0" lvl="0" marL="0" marR="0" rtl="0" algn="ctr">
                        <a:spcBef>
                          <a:spcPts val="0"/>
                        </a:spcBef>
                        <a:spcAft>
                          <a:spcPts val="0"/>
                        </a:spcAft>
                        <a:buNone/>
                      </a:pPr>
                      <a:r>
                        <a:rPr lang="en-US" sz="1400"/>
                        <a:t>13</a:t>
                      </a:r>
                      <a:endParaRPr/>
                    </a:p>
                  </a:txBody>
                  <a:tcPr marT="25725" marB="25725" marR="51425" marL="51425"/>
                </a:tc>
                <a:tc>
                  <a:txBody>
                    <a:bodyPr/>
                    <a:lstStyle/>
                    <a:p>
                      <a:pPr indent="0" lvl="0" marL="0" marR="0" rtl="0" algn="ctr">
                        <a:spcBef>
                          <a:spcPts val="0"/>
                        </a:spcBef>
                        <a:spcAft>
                          <a:spcPts val="0"/>
                        </a:spcAft>
                        <a:buNone/>
                      </a:pPr>
                      <a:r>
                        <a:rPr lang="en-US" sz="1400"/>
                        <a:t>14</a:t>
                      </a:r>
                      <a:endParaRPr/>
                    </a:p>
                  </a:txBody>
                  <a:tcPr marT="25725" marB="25725" marR="51425" marL="51425"/>
                </a:tc>
                <a:tc>
                  <a:txBody>
                    <a:bodyPr/>
                    <a:lstStyle/>
                    <a:p>
                      <a:pPr indent="0" lvl="0" marL="0" marR="0" rtl="0" algn="ctr">
                        <a:spcBef>
                          <a:spcPts val="0"/>
                        </a:spcBef>
                        <a:spcAft>
                          <a:spcPts val="0"/>
                        </a:spcAft>
                        <a:buNone/>
                      </a:pPr>
                      <a:r>
                        <a:rPr lang="en-US" sz="1400"/>
                        <a:t>15</a:t>
                      </a:r>
                      <a:endParaRPr/>
                    </a:p>
                  </a:txBody>
                  <a:tcPr marT="25725" marB="25725" marR="51425" marL="51425"/>
                </a:tc>
                <a:tc>
                  <a:txBody>
                    <a:bodyPr/>
                    <a:lstStyle/>
                    <a:p>
                      <a:pPr indent="0" lvl="0" marL="0" marR="0" rtl="0" algn="ctr">
                        <a:spcBef>
                          <a:spcPts val="0"/>
                        </a:spcBef>
                        <a:spcAft>
                          <a:spcPts val="0"/>
                        </a:spcAft>
                        <a:buNone/>
                      </a:pPr>
                      <a:r>
                        <a:rPr lang="en-US" sz="1400"/>
                        <a:t>16</a:t>
                      </a:r>
                      <a:endParaRPr/>
                    </a:p>
                  </a:txBody>
                  <a:tcPr marT="25725" marB="25725" marR="51425" marL="51425"/>
                </a:tc>
                <a:tc>
                  <a:txBody>
                    <a:bodyPr/>
                    <a:lstStyle/>
                    <a:p>
                      <a:pPr indent="0" lvl="0" marL="0" marR="0" rtl="0" algn="ctr">
                        <a:spcBef>
                          <a:spcPts val="0"/>
                        </a:spcBef>
                        <a:spcAft>
                          <a:spcPts val="0"/>
                        </a:spcAft>
                        <a:buNone/>
                      </a:pPr>
                      <a:r>
                        <a:rPr lang="en-US" sz="1400"/>
                        <a:t>17</a:t>
                      </a:r>
                      <a:endParaRPr/>
                    </a:p>
                  </a:txBody>
                  <a:tcPr marT="25725" marB="25725" marR="51425" marL="51425"/>
                </a:tc>
              </a:tr>
              <a:tr h="301475">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S</a:t>
                      </a:r>
                      <a:endParaRPr/>
                    </a:p>
                  </a:txBody>
                  <a:tcPr marT="25725" marB="25725" marR="51425" marL="51425"/>
                </a:tc>
                <a:tc>
                  <a:txBody>
                    <a:bodyPr/>
                    <a:lstStyle/>
                    <a:p>
                      <a:pPr indent="0" lvl="0" marL="0" marR="0" rtl="0" algn="ctr">
                        <a:spcBef>
                          <a:spcPts val="0"/>
                        </a:spcBef>
                        <a:spcAft>
                          <a:spcPts val="0"/>
                        </a:spcAft>
                        <a:buNone/>
                      </a:pPr>
                      <a:r>
                        <a:rPr b="1" lang="en-US" sz="1400"/>
                        <a:t>T</a:t>
                      </a:r>
                      <a:endParaRPr/>
                    </a:p>
                  </a:txBody>
                  <a:tcPr marT="25725" marB="25725" marR="51425" marL="51425"/>
                </a:tc>
                <a:tc>
                  <a:txBody>
                    <a:bodyPr/>
                    <a:lstStyle/>
                    <a:p>
                      <a:pPr indent="0" lvl="0" marL="0" marR="0" rtl="0" algn="ctr">
                        <a:spcBef>
                          <a:spcPts val="0"/>
                        </a:spcBef>
                        <a:spcAft>
                          <a:spcPts val="0"/>
                        </a:spcAft>
                        <a:buNone/>
                      </a:pPr>
                      <a:r>
                        <a:rPr b="1" lang="en-US" sz="1400"/>
                        <a:t>U</a:t>
                      </a:r>
                      <a:endParaRPr/>
                    </a:p>
                  </a:txBody>
                  <a:tcPr marT="25725" marB="25725" marR="51425" marL="51425"/>
                </a:tc>
                <a:tc>
                  <a:txBody>
                    <a:bodyPr/>
                    <a:lstStyle/>
                    <a:p>
                      <a:pPr indent="0" lvl="0" marL="0" marR="0" rtl="0" algn="ctr">
                        <a:spcBef>
                          <a:spcPts val="0"/>
                        </a:spcBef>
                        <a:spcAft>
                          <a:spcPts val="0"/>
                        </a:spcAft>
                        <a:buNone/>
                      </a:pPr>
                      <a:r>
                        <a:rPr b="1" lang="en-US" sz="1400"/>
                        <a:t>V</a:t>
                      </a:r>
                      <a:endParaRPr/>
                    </a:p>
                  </a:txBody>
                  <a:tcPr marT="25725" marB="25725" marR="51425" marL="51425"/>
                </a:tc>
                <a:tc>
                  <a:txBody>
                    <a:bodyPr/>
                    <a:lstStyle/>
                    <a:p>
                      <a:pPr indent="0" lvl="0" marL="0" marR="0" rtl="0" algn="ctr">
                        <a:spcBef>
                          <a:spcPts val="0"/>
                        </a:spcBef>
                        <a:spcAft>
                          <a:spcPts val="0"/>
                        </a:spcAft>
                        <a:buNone/>
                      </a:pPr>
                      <a:r>
                        <a:rPr b="1" lang="en-US" sz="1400"/>
                        <a:t>W</a:t>
                      </a:r>
                      <a:endParaRPr/>
                    </a:p>
                  </a:txBody>
                  <a:tcPr marT="25725" marB="25725" marR="51425" marL="51425"/>
                </a:tc>
                <a:tc>
                  <a:txBody>
                    <a:bodyPr/>
                    <a:lstStyle/>
                    <a:p>
                      <a:pPr indent="0" lvl="0" marL="0" marR="0" rtl="0" algn="ctr">
                        <a:spcBef>
                          <a:spcPts val="0"/>
                        </a:spcBef>
                        <a:spcAft>
                          <a:spcPts val="0"/>
                        </a:spcAft>
                        <a:buNone/>
                      </a:pPr>
                      <a:r>
                        <a:rPr b="1" lang="en-US" sz="1400"/>
                        <a:t>X</a:t>
                      </a:r>
                      <a:endParaRPr/>
                    </a:p>
                  </a:txBody>
                  <a:tcPr marT="25725" marB="25725" marR="51425" marL="51425"/>
                </a:tc>
                <a:tc>
                  <a:txBody>
                    <a:bodyPr/>
                    <a:lstStyle/>
                    <a:p>
                      <a:pPr indent="0" lvl="0" marL="0" marR="0" rtl="0" algn="ctr">
                        <a:spcBef>
                          <a:spcPts val="0"/>
                        </a:spcBef>
                        <a:spcAft>
                          <a:spcPts val="0"/>
                        </a:spcAft>
                        <a:buNone/>
                      </a:pPr>
                      <a:r>
                        <a:rPr b="1" lang="en-US" sz="1400"/>
                        <a:t>Y</a:t>
                      </a:r>
                      <a:endParaRPr/>
                    </a:p>
                  </a:txBody>
                  <a:tcPr marT="25725" marB="25725" marR="51425" marL="51425"/>
                </a:tc>
                <a:tc>
                  <a:txBody>
                    <a:bodyPr/>
                    <a:lstStyle/>
                    <a:p>
                      <a:pPr indent="0" lvl="0" marL="0" marR="0" rtl="0" algn="ctr">
                        <a:spcBef>
                          <a:spcPts val="0"/>
                        </a:spcBef>
                        <a:spcAft>
                          <a:spcPts val="0"/>
                        </a:spcAft>
                        <a:buNone/>
                      </a:pPr>
                      <a:r>
                        <a:rPr b="1" lang="en-US" sz="1400"/>
                        <a:t>Z</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r h="391000">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18</a:t>
                      </a:r>
                      <a:endParaRPr/>
                    </a:p>
                  </a:txBody>
                  <a:tcPr marT="25725" marB="25725" marR="51425" marL="51425"/>
                </a:tc>
                <a:tc>
                  <a:txBody>
                    <a:bodyPr/>
                    <a:lstStyle/>
                    <a:p>
                      <a:pPr indent="0" lvl="0" marL="0" marR="0" rtl="0" algn="ctr">
                        <a:spcBef>
                          <a:spcPts val="0"/>
                        </a:spcBef>
                        <a:spcAft>
                          <a:spcPts val="0"/>
                        </a:spcAft>
                        <a:buNone/>
                      </a:pPr>
                      <a:r>
                        <a:rPr lang="en-US" sz="1400"/>
                        <a:t>19</a:t>
                      </a:r>
                      <a:endParaRPr/>
                    </a:p>
                  </a:txBody>
                  <a:tcPr marT="25725" marB="25725" marR="51425" marL="51425"/>
                </a:tc>
                <a:tc>
                  <a:txBody>
                    <a:bodyPr/>
                    <a:lstStyle/>
                    <a:p>
                      <a:pPr indent="0" lvl="0" marL="0" marR="0" rtl="0" algn="ctr">
                        <a:spcBef>
                          <a:spcPts val="0"/>
                        </a:spcBef>
                        <a:spcAft>
                          <a:spcPts val="0"/>
                        </a:spcAft>
                        <a:buNone/>
                      </a:pPr>
                      <a:r>
                        <a:rPr lang="en-US" sz="1400"/>
                        <a:t>20</a:t>
                      </a:r>
                      <a:endParaRPr/>
                    </a:p>
                  </a:txBody>
                  <a:tcPr marT="25725" marB="25725" marR="51425" marL="51425"/>
                </a:tc>
                <a:tc>
                  <a:txBody>
                    <a:bodyPr/>
                    <a:lstStyle/>
                    <a:p>
                      <a:pPr indent="0" lvl="0" marL="0" marR="0" rtl="0" algn="ctr">
                        <a:spcBef>
                          <a:spcPts val="0"/>
                        </a:spcBef>
                        <a:spcAft>
                          <a:spcPts val="0"/>
                        </a:spcAft>
                        <a:buNone/>
                      </a:pPr>
                      <a:r>
                        <a:rPr lang="en-US" sz="1400"/>
                        <a:t>21</a:t>
                      </a:r>
                      <a:endParaRPr/>
                    </a:p>
                  </a:txBody>
                  <a:tcPr marT="25725" marB="25725" marR="51425" marL="51425"/>
                </a:tc>
                <a:tc>
                  <a:txBody>
                    <a:bodyPr/>
                    <a:lstStyle/>
                    <a:p>
                      <a:pPr indent="0" lvl="0" marL="0" marR="0" rtl="0" algn="ctr">
                        <a:spcBef>
                          <a:spcPts val="0"/>
                        </a:spcBef>
                        <a:spcAft>
                          <a:spcPts val="0"/>
                        </a:spcAft>
                        <a:buNone/>
                      </a:pPr>
                      <a:r>
                        <a:rPr lang="en-US" sz="1400"/>
                        <a:t>22</a:t>
                      </a:r>
                      <a:endParaRPr/>
                    </a:p>
                  </a:txBody>
                  <a:tcPr marT="25725" marB="25725" marR="51425" marL="51425"/>
                </a:tc>
                <a:tc>
                  <a:txBody>
                    <a:bodyPr/>
                    <a:lstStyle/>
                    <a:p>
                      <a:pPr indent="0" lvl="0" marL="0" marR="0" rtl="0" algn="ctr">
                        <a:spcBef>
                          <a:spcPts val="0"/>
                        </a:spcBef>
                        <a:spcAft>
                          <a:spcPts val="0"/>
                        </a:spcAft>
                        <a:buNone/>
                      </a:pPr>
                      <a:r>
                        <a:rPr lang="en-US" sz="1400"/>
                        <a:t>23</a:t>
                      </a:r>
                      <a:endParaRPr/>
                    </a:p>
                  </a:txBody>
                  <a:tcPr marT="25725" marB="25725" marR="51425" marL="51425"/>
                </a:tc>
                <a:tc>
                  <a:txBody>
                    <a:bodyPr/>
                    <a:lstStyle/>
                    <a:p>
                      <a:pPr indent="0" lvl="0" marL="0" marR="0" rtl="0" algn="ctr">
                        <a:spcBef>
                          <a:spcPts val="0"/>
                        </a:spcBef>
                        <a:spcAft>
                          <a:spcPts val="0"/>
                        </a:spcAft>
                        <a:buNone/>
                      </a:pPr>
                      <a:r>
                        <a:rPr lang="en-US" sz="1400"/>
                        <a:t>24</a:t>
                      </a:r>
                      <a:endParaRPr/>
                    </a:p>
                  </a:txBody>
                  <a:tcPr marT="25725" marB="25725" marR="51425" marL="51425"/>
                </a:tc>
                <a:tc>
                  <a:txBody>
                    <a:bodyPr/>
                    <a:lstStyle/>
                    <a:p>
                      <a:pPr indent="0" lvl="0" marL="0" marR="0" rtl="0" algn="ctr">
                        <a:spcBef>
                          <a:spcPts val="0"/>
                        </a:spcBef>
                        <a:spcAft>
                          <a:spcPts val="0"/>
                        </a:spcAft>
                        <a:buNone/>
                      </a:pPr>
                      <a:r>
                        <a:rPr lang="en-US" sz="1400"/>
                        <a:t>25</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EXERCISE 1 (DECIPHER THIS)</a:t>
            </a:r>
            <a:endParaRPr/>
          </a:p>
        </p:txBody>
      </p:sp>
      <p:sp>
        <p:nvSpPr>
          <p:cNvPr id="345" name="Google Shape;345;p1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Ciphertext: (hint, key is NOT 3)</a:t>
            </a:r>
            <a:endParaRPr/>
          </a:p>
          <a:p>
            <a:pPr indent="0" lvl="0" marL="0" rtl="0" algn="l">
              <a:lnSpc>
                <a:spcPct val="120000"/>
              </a:lnSpc>
              <a:spcBef>
                <a:spcPts val="900"/>
              </a:spcBef>
              <a:spcAft>
                <a:spcPts val="0"/>
              </a:spcAft>
              <a:buSzPts val="1800"/>
              <a:buNone/>
            </a:pPr>
            <a:r>
              <a:rPr lang="en-US"/>
              <a:t>LEWLJAPUN  ADV  OVTLDVYR  HZZPNUTLUAZ  AOPZ  DLLR</a:t>
            </a:r>
            <a:endParaRPr/>
          </a:p>
          <a:p>
            <a:pPr indent="0" lvl="0" marL="0" rtl="0" algn="l">
              <a:lnSpc>
                <a:spcPct val="120000"/>
              </a:lnSpc>
              <a:spcBef>
                <a:spcPts val="900"/>
              </a:spcBef>
              <a:spcAft>
                <a:spcPts val="0"/>
              </a:spcAft>
              <a:buSzPts val="1800"/>
              <a:buNone/>
            </a:pPr>
            <a:r>
              <a:rPr lang="en-US">
                <a:solidFill>
                  <a:srgbClr val="C00000"/>
                </a:solidFill>
              </a:rPr>
              <a:t>Hint: Character Frequency and letter patterns</a:t>
            </a:r>
            <a:endParaRPr>
              <a:solidFill>
                <a:srgbClr val="C00000"/>
              </a:solidFill>
            </a:endParaRPr>
          </a:p>
        </p:txBody>
      </p:sp>
      <p:graphicFrame>
        <p:nvGraphicFramePr>
          <p:cNvPr id="346" name="Google Shape;346;p18" title="Letter to number table"/>
          <p:cNvGraphicFramePr/>
          <p:nvPr/>
        </p:nvGraphicFramePr>
        <p:xfrm>
          <a:off x="1731255" y="2284123"/>
          <a:ext cx="3000000" cy="3000000"/>
        </p:xfrm>
        <a:graphic>
          <a:graphicData uri="http://schemas.openxmlformats.org/drawingml/2006/table">
            <a:tbl>
              <a:tblPr bandRow="1" firstRow="1">
                <a:noFill/>
                <a:tableStyleId>{A471B0CE-B4C2-4B2B-8293-69640C80867F}</a:tableStyleId>
              </a:tblPr>
              <a:tblGrid>
                <a:gridCol w="853350"/>
                <a:gridCol w="374000"/>
                <a:gridCol w="507400"/>
                <a:gridCol w="578250"/>
                <a:gridCol w="578250"/>
                <a:gridCol w="578250"/>
                <a:gridCol w="578250"/>
                <a:gridCol w="578250"/>
                <a:gridCol w="578250"/>
                <a:gridCol w="578250"/>
              </a:tblGrid>
              <a:tr h="307775">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A</a:t>
                      </a:r>
                      <a:endParaRPr b="1"/>
                    </a:p>
                  </a:txBody>
                  <a:tcPr marT="25725" marB="25725" marR="51425" marL="51425"/>
                </a:tc>
                <a:tc>
                  <a:txBody>
                    <a:bodyPr/>
                    <a:lstStyle/>
                    <a:p>
                      <a:pPr indent="0" lvl="0" marL="0" marR="0" rtl="0" algn="ctr">
                        <a:spcBef>
                          <a:spcPts val="0"/>
                        </a:spcBef>
                        <a:spcAft>
                          <a:spcPts val="0"/>
                        </a:spcAft>
                        <a:buNone/>
                      </a:pPr>
                      <a:r>
                        <a:rPr b="1" lang="en-US" sz="1400"/>
                        <a:t>B</a:t>
                      </a:r>
                      <a:endParaRPr b="1"/>
                    </a:p>
                  </a:txBody>
                  <a:tcPr marT="25725" marB="25725" marR="51425" marL="51425"/>
                </a:tc>
                <a:tc>
                  <a:txBody>
                    <a:bodyPr/>
                    <a:lstStyle/>
                    <a:p>
                      <a:pPr indent="0" lvl="0" marL="0" marR="0" rtl="0" algn="ctr">
                        <a:spcBef>
                          <a:spcPts val="0"/>
                        </a:spcBef>
                        <a:spcAft>
                          <a:spcPts val="0"/>
                        </a:spcAft>
                        <a:buNone/>
                      </a:pPr>
                      <a:r>
                        <a:rPr b="1" lang="en-US" sz="1400"/>
                        <a:t>C</a:t>
                      </a:r>
                      <a:endParaRPr b="1"/>
                    </a:p>
                  </a:txBody>
                  <a:tcPr marT="25725" marB="25725" marR="51425" marL="51425"/>
                </a:tc>
                <a:tc>
                  <a:txBody>
                    <a:bodyPr/>
                    <a:lstStyle/>
                    <a:p>
                      <a:pPr indent="0" lvl="0" marL="0" marR="0" rtl="0" algn="ctr">
                        <a:spcBef>
                          <a:spcPts val="0"/>
                        </a:spcBef>
                        <a:spcAft>
                          <a:spcPts val="0"/>
                        </a:spcAft>
                        <a:buNone/>
                      </a:pPr>
                      <a:r>
                        <a:rPr b="1" lang="en-US" sz="1400"/>
                        <a:t>D</a:t>
                      </a:r>
                      <a:endParaRPr b="1"/>
                    </a:p>
                  </a:txBody>
                  <a:tcPr marT="25725" marB="25725" marR="51425" marL="51425"/>
                </a:tc>
                <a:tc>
                  <a:txBody>
                    <a:bodyPr/>
                    <a:lstStyle/>
                    <a:p>
                      <a:pPr indent="0" lvl="0" marL="0" marR="0" rtl="0" algn="ctr">
                        <a:spcBef>
                          <a:spcPts val="0"/>
                        </a:spcBef>
                        <a:spcAft>
                          <a:spcPts val="0"/>
                        </a:spcAft>
                        <a:buNone/>
                      </a:pPr>
                      <a:r>
                        <a:rPr b="1" lang="en-US" sz="1400"/>
                        <a:t>E</a:t>
                      </a:r>
                      <a:endParaRPr b="1"/>
                    </a:p>
                  </a:txBody>
                  <a:tcPr marT="25725" marB="25725" marR="51425" marL="51425"/>
                </a:tc>
                <a:tc>
                  <a:txBody>
                    <a:bodyPr/>
                    <a:lstStyle/>
                    <a:p>
                      <a:pPr indent="0" lvl="0" marL="0" marR="0" rtl="0" algn="ctr">
                        <a:spcBef>
                          <a:spcPts val="0"/>
                        </a:spcBef>
                        <a:spcAft>
                          <a:spcPts val="0"/>
                        </a:spcAft>
                        <a:buNone/>
                      </a:pPr>
                      <a:r>
                        <a:rPr b="1" lang="en-US" sz="1400"/>
                        <a:t>F</a:t>
                      </a:r>
                      <a:endParaRPr b="1"/>
                    </a:p>
                  </a:txBody>
                  <a:tcPr marT="25725" marB="25725" marR="51425" marL="51425"/>
                </a:tc>
                <a:tc>
                  <a:txBody>
                    <a:bodyPr/>
                    <a:lstStyle/>
                    <a:p>
                      <a:pPr indent="0" lvl="0" marL="0" marR="0" rtl="0" algn="ctr">
                        <a:spcBef>
                          <a:spcPts val="0"/>
                        </a:spcBef>
                        <a:spcAft>
                          <a:spcPts val="0"/>
                        </a:spcAft>
                        <a:buNone/>
                      </a:pPr>
                      <a:r>
                        <a:rPr b="1" lang="en-US" sz="1400"/>
                        <a:t>G</a:t>
                      </a:r>
                      <a:endParaRPr b="1"/>
                    </a:p>
                  </a:txBody>
                  <a:tcPr marT="25725" marB="25725" marR="51425" marL="51425"/>
                </a:tc>
                <a:tc>
                  <a:txBody>
                    <a:bodyPr/>
                    <a:lstStyle/>
                    <a:p>
                      <a:pPr indent="0" lvl="0" marL="0" marR="0" rtl="0" algn="ctr">
                        <a:spcBef>
                          <a:spcPts val="0"/>
                        </a:spcBef>
                        <a:spcAft>
                          <a:spcPts val="0"/>
                        </a:spcAft>
                        <a:buNone/>
                      </a:pPr>
                      <a:r>
                        <a:rPr b="1" lang="en-US" sz="1400"/>
                        <a:t>H</a:t>
                      </a:r>
                      <a:endParaRPr b="1"/>
                    </a:p>
                  </a:txBody>
                  <a:tcPr marT="25725" marB="25725" marR="51425" marL="51425"/>
                </a:tc>
                <a:tc>
                  <a:txBody>
                    <a:bodyPr/>
                    <a:lstStyle/>
                    <a:p>
                      <a:pPr indent="0" lvl="0" marL="0" marR="0" rtl="0" algn="ctr">
                        <a:spcBef>
                          <a:spcPts val="0"/>
                        </a:spcBef>
                        <a:spcAft>
                          <a:spcPts val="0"/>
                        </a:spcAft>
                        <a:buNone/>
                      </a:pPr>
                      <a:r>
                        <a:rPr b="1" lang="en-US" sz="1400"/>
                        <a:t>I</a:t>
                      </a:r>
                      <a:endParaRPr b="1"/>
                    </a:p>
                  </a:txBody>
                  <a:tcPr marT="25725" marB="25725" marR="51425" marL="51425"/>
                </a:tc>
              </a:tr>
              <a:tr h="454125">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0</a:t>
                      </a:r>
                      <a:endParaRPr/>
                    </a:p>
                  </a:txBody>
                  <a:tcPr marT="25725" marB="25725" marR="51425" marL="51425"/>
                </a:tc>
                <a:tc>
                  <a:txBody>
                    <a:bodyPr/>
                    <a:lstStyle/>
                    <a:p>
                      <a:pPr indent="0" lvl="0" marL="0" marR="0" rtl="0" algn="ctr">
                        <a:spcBef>
                          <a:spcPts val="0"/>
                        </a:spcBef>
                        <a:spcAft>
                          <a:spcPts val="0"/>
                        </a:spcAft>
                        <a:buNone/>
                      </a:pPr>
                      <a:r>
                        <a:rPr lang="en-US" sz="1400"/>
                        <a:t>1</a:t>
                      </a:r>
                      <a:endParaRPr/>
                    </a:p>
                  </a:txBody>
                  <a:tcPr marT="25725" marB="25725" marR="51425" marL="51425"/>
                </a:tc>
                <a:tc>
                  <a:txBody>
                    <a:bodyPr/>
                    <a:lstStyle/>
                    <a:p>
                      <a:pPr indent="0" lvl="0" marL="0" marR="0" rtl="0" algn="ctr">
                        <a:spcBef>
                          <a:spcPts val="0"/>
                        </a:spcBef>
                        <a:spcAft>
                          <a:spcPts val="0"/>
                        </a:spcAft>
                        <a:buNone/>
                      </a:pPr>
                      <a:r>
                        <a:rPr lang="en-US" sz="1400"/>
                        <a:t>2</a:t>
                      </a:r>
                      <a:endParaRPr/>
                    </a:p>
                  </a:txBody>
                  <a:tcPr marT="25725" marB="25725" marR="51425" marL="51425"/>
                </a:tc>
                <a:tc>
                  <a:txBody>
                    <a:bodyPr/>
                    <a:lstStyle/>
                    <a:p>
                      <a:pPr indent="0" lvl="0" marL="0" marR="0" rtl="0" algn="ctr">
                        <a:spcBef>
                          <a:spcPts val="0"/>
                        </a:spcBef>
                        <a:spcAft>
                          <a:spcPts val="0"/>
                        </a:spcAft>
                        <a:buNone/>
                      </a:pPr>
                      <a:r>
                        <a:rPr lang="en-US" sz="1400"/>
                        <a:t>3</a:t>
                      </a:r>
                      <a:endParaRPr/>
                    </a:p>
                  </a:txBody>
                  <a:tcPr marT="25725" marB="25725" marR="51425" marL="51425"/>
                </a:tc>
                <a:tc>
                  <a:txBody>
                    <a:bodyPr/>
                    <a:lstStyle/>
                    <a:p>
                      <a:pPr indent="0" lvl="0" marL="0" marR="0" rtl="0" algn="ctr">
                        <a:spcBef>
                          <a:spcPts val="0"/>
                        </a:spcBef>
                        <a:spcAft>
                          <a:spcPts val="0"/>
                        </a:spcAft>
                        <a:buNone/>
                      </a:pPr>
                      <a:r>
                        <a:rPr lang="en-US" sz="1400"/>
                        <a:t>4</a:t>
                      </a:r>
                      <a:endParaRPr/>
                    </a:p>
                  </a:txBody>
                  <a:tcPr marT="25725" marB="25725" marR="51425" marL="51425"/>
                </a:tc>
                <a:tc>
                  <a:txBody>
                    <a:bodyPr/>
                    <a:lstStyle/>
                    <a:p>
                      <a:pPr indent="0" lvl="0" marL="0" marR="0" rtl="0" algn="ctr">
                        <a:spcBef>
                          <a:spcPts val="0"/>
                        </a:spcBef>
                        <a:spcAft>
                          <a:spcPts val="0"/>
                        </a:spcAft>
                        <a:buNone/>
                      </a:pPr>
                      <a:r>
                        <a:rPr lang="en-US" sz="1400"/>
                        <a:t>5</a:t>
                      </a:r>
                      <a:endParaRPr/>
                    </a:p>
                  </a:txBody>
                  <a:tcPr marT="25725" marB="25725" marR="51425" marL="51425"/>
                </a:tc>
                <a:tc>
                  <a:txBody>
                    <a:bodyPr/>
                    <a:lstStyle/>
                    <a:p>
                      <a:pPr indent="0" lvl="0" marL="0" marR="0" rtl="0" algn="ctr">
                        <a:spcBef>
                          <a:spcPts val="0"/>
                        </a:spcBef>
                        <a:spcAft>
                          <a:spcPts val="0"/>
                        </a:spcAft>
                        <a:buNone/>
                      </a:pPr>
                      <a:r>
                        <a:rPr lang="en-US" sz="1400"/>
                        <a:t>6</a:t>
                      </a:r>
                      <a:endParaRPr/>
                    </a:p>
                  </a:txBody>
                  <a:tcPr marT="25725" marB="25725" marR="51425" marL="51425"/>
                </a:tc>
                <a:tc>
                  <a:txBody>
                    <a:bodyPr/>
                    <a:lstStyle/>
                    <a:p>
                      <a:pPr indent="0" lvl="0" marL="0" marR="0" rtl="0" algn="ctr">
                        <a:spcBef>
                          <a:spcPts val="0"/>
                        </a:spcBef>
                        <a:spcAft>
                          <a:spcPts val="0"/>
                        </a:spcAft>
                        <a:buNone/>
                      </a:pPr>
                      <a:r>
                        <a:rPr lang="en-US" sz="1400"/>
                        <a:t>7</a:t>
                      </a:r>
                      <a:endParaRPr/>
                    </a:p>
                  </a:txBody>
                  <a:tcPr marT="25725" marB="25725" marR="51425" marL="51425"/>
                </a:tc>
                <a:tc>
                  <a:txBody>
                    <a:bodyPr/>
                    <a:lstStyle/>
                    <a:p>
                      <a:pPr indent="0" lvl="0" marL="0" marR="0" rtl="0" algn="ctr">
                        <a:spcBef>
                          <a:spcPts val="0"/>
                        </a:spcBef>
                        <a:spcAft>
                          <a:spcPts val="0"/>
                        </a:spcAft>
                        <a:buNone/>
                      </a:pPr>
                      <a:r>
                        <a:rPr lang="en-US" sz="1400"/>
                        <a:t>8</a:t>
                      </a:r>
                      <a:endParaRPr/>
                    </a:p>
                  </a:txBody>
                  <a:tcPr marT="25725" marB="25725" marR="51425" marL="51425"/>
                </a:tc>
              </a:tr>
              <a:tr h="289350">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J</a:t>
                      </a:r>
                      <a:endParaRPr/>
                    </a:p>
                  </a:txBody>
                  <a:tcPr marT="25725" marB="25725" marR="51425" marL="51425"/>
                </a:tc>
                <a:tc>
                  <a:txBody>
                    <a:bodyPr/>
                    <a:lstStyle/>
                    <a:p>
                      <a:pPr indent="0" lvl="0" marL="0" marR="0" rtl="0" algn="ctr">
                        <a:spcBef>
                          <a:spcPts val="0"/>
                        </a:spcBef>
                        <a:spcAft>
                          <a:spcPts val="0"/>
                        </a:spcAft>
                        <a:buNone/>
                      </a:pPr>
                      <a:r>
                        <a:rPr b="1" lang="en-US" sz="1400"/>
                        <a:t>K</a:t>
                      </a:r>
                      <a:endParaRPr/>
                    </a:p>
                  </a:txBody>
                  <a:tcPr marT="25725" marB="25725" marR="51425" marL="51425"/>
                </a:tc>
                <a:tc>
                  <a:txBody>
                    <a:bodyPr/>
                    <a:lstStyle/>
                    <a:p>
                      <a:pPr indent="0" lvl="0" marL="0" marR="0" rtl="0" algn="ctr">
                        <a:spcBef>
                          <a:spcPts val="0"/>
                        </a:spcBef>
                        <a:spcAft>
                          <a:spcPts val="0"/>
                        </a:spcAft>
                        <a:buNone/>
                      </a:pPr>
                      <a:r>
                        <a:rPr b="1" lang="en-US" sz="1400"/>
                        <a:t>L</a:t>
                      </a:r>
                      <a:endParaRPr/>
                    </a:p>
                  </a:txBody>
                  <a:tcPr marT="25725" marB="25725" marR="51425" marL="51425"/>
                </a:tc>
                <a:tc>
                  <a:txBody>
                    <a:bodyPr/>
                    <a:lstStyle/>
                    <a:p>
                      <a:pPr indent="0" lvl="0" marL="0" marR="0" rtl="0" algn="ctr">
                        <a:spcBef>
                          <a:spcPts val="0"/>
                        </a:spcBef>
                        <a:spcAft>
                          <a:spcPts val="0"/>
                        </a:spcAft>
                        <a:buNone/>
                      </a:pPr>
                      <a:r>
                        <a:rPr b="1" lang="en-US" sz="1400"/>
                        <a:t>M</a:t>
                      </a:r>
                      <a:endParaRPr/>
                    </a:p>
                  </a:txBody>
                  <a:tcPr marT="25725" marB="25725" marR="51425" marL="51425"/>
                </a:tc>
                <a:tc>
                  <a:txBody>
                    <a:bodyPr/>
                    <a:lstStyle/>
                    <a:p>
                      <a:pPr indent="0" lvl="0" marL="0" marR="0" rtl="0" algn="ctr">
                        <a:spcBef>
                          <a:spcPts val="0"/>
                        </a:spcBef>
                        <a:spcAft>
                          <a:spcPts val="0"/>
                        </a:spcAft>
                        <a:buNone/>
                      </a:pPr>
                      <a:r>
                        <a:rPr b="1" lang="en-US" sz="1400"/>
                        <a:t>N</a:t>
                      </a:r>
                      <a:endParaRPr/>
                    </a:p>
                  </a:txBody>
                  <a:tcPr marT="25725" marB="25725" marR="51425" marL="51425"/>
                </a:tc>
                <a:tc>
                  <a:txBody>
                    <a:bodyPr/>
                    <a:lstStyle/>
                    <a:p>
                      <a:pPr indent="0" lvl="0" marL="0" marR="0" rtl="0" algn="ctr">
                        <a:spcBef>
                          <a:spcPts val="0"/>
                        </a:spcBef>
                        <a:spcAft>
                          <a:spcPts val="0"/>
                        </a:spcAft>
                        <a:buNone/>
                      </a:pPr>
                      <a:r>
                        <a:rPr b="1" lang="en-US" sz="1400"/>
                        <a:t>O</a:t>
                      </a:r>
                      <a:endParaRPr/>
                    </a:p>
                  </a:txBody>
                  <a:tcPr marT="25725" marB="25725" marR="51425" marL="51425"/>
                </a:tc>
                <a:tc>
                  <a:txBody>
                    <a:bodyPr/>
                    <a:lstStyle/>
                    <a:p>
                      <a:pPr indent="0" lvl="0" marL="0" marR="0" rtl="0" algn="ctr">
                        <a:spcBef>
                          <a:spcPts val="0"/>
                        </a:spcBef>
                        <a:spcAft>
                          <a:spcPts val="0"/>
                        </a:spcAft>
                        <a:buNone/>
                      </a:pPr>
                      <a:r>
                        <a:rPr b="1" lang="en-US" sz="1400"/>
                        <a:t>P</a:t>
                      </a:r>
                      <a:endParaRPr/>
                    </a:p>
                  </a:txBody>
                  <a:tcPr marT="25725" marB="25725" marR="51425" marL="51425"/>
                </a:tc>
                <a:tc>
                  <a:txBody>
                    <a:bodyPr/>
                    <a:lstStyle/>
                    <a:p>
                      <a:pPr indent="0" lvl="0" marL="0" marR="0" rtl="0" algn="ctr">
                        <a:spcBef>
                          <a:spcPts val="0"/>
                        </a:spcBef>
                        <a:spcAft>
                          <a:spcPts val="0"/>
                        </a:spcAft>
                        <a:buNone/>
                      </a:pPr>
                      <a:r>
                        <a:rPr b="1" lang="en-US" sz="1400"/>
                        <a:t>Q</a:t>
                      </a:r>
                      <a:endParaRPr/>
                    </a:p>
                  </a:txBody>
                  <a:tcPr marT="25725" marB="25725" marR="51425" marL="51425"/>
                </a:tc>
                <a:tc>
                  <a:txBody>
                    <a:bodyPr/>
                    <a:lstStyle/>
                    <a:p>
                      <a:pPr indent="0" lvl="0" marL="0" marR="0" rtl="0" algn="ctr">
                        <a:spcBef>
                          <a:spcPts val="0"/>
                        </a:spcBef>
                        <a:spcAft>
                          <a:spcPts val="0"/>
                        </a:spcAft>
                        <a:buNone/>
                      </a:pPr>
                      <a:r>
                        <a:rPr b="1" lang="en-US" sz="1400"/>
                        <a:t>R</a:t>
                      </a:r>
                      <a:endParaRPr/>
                    </a:p>
                  </a:txBody>
                  <a:tcPr marT="25725" marB="25725" marR="51425" marL="51425"/>
                </a:tc>
              </a:tr>
              <a:tr h="365775">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9</a:t>
                      </a:r>
                      <a:endParaRPr/>
                    </a:p>
                  </a:txBody>
                  <a:tcPr marT="25725" marB="25725" marR="51425" marL="51425"/>
                </a:tc>
                <a:tc>
                  <a:txBody>
                    <a:bodyPr/>
                    <a:lstStyle/>
                    <a:p>
                      <a:pPr indent="0" lvl="0" marL="0" marR="0" rtl="0" algn="ctr">
                        <a:spcBef>
                          <a:spcPts val="0"/>
                        </a:spcBef>
                        <a:spcAft>
                          <a:spcPts val="0"/>
                        </a:spcAft>
                        <a:buNone/>
                      </a:pPr>
                      <a:r>
                        <a:rPr lang="en-US" sz="1400"/>
                        <a:t>10</a:t>
                      </a:r>
                      <a:endParaRPr/>
                    </a:p>
                  </a:txBody>
                  <a:tcPr marT="25725" marB="25725" marR="51425" marL="51425"/>
                </a:tc>
                <a:tc>
                  <a:txBody>
                    <a:bodyPr/>
                    <a:lstStyle/>
                    <a:p>
                      <a:pPr indent="0" lvl="0" marL="0" marR="0" rtl="0" algn="ctr">
                        <a:spcBef>
                          <a:spcPts val="0"/>
                        </a:spcBef>
                        <a:spcAft>
                          <a:spcPts val="0"/>
                        </a:spcAft>
                        <a:buNone/>
                      </a:pPr>
                      <a:r>
                        <a:rPr lang="en-US" sz="1400"/>
                        <a:t>11</a:t>
                      </a:r>
                      <a:endParaRPr/>
                    </a:p>
                  </a:txBody>
                  <a:tcPr marT="25725" marB="25725" marR="51425" marL="51425"/>
                </a:tc>
                <a:tc>
                  <a:txBody>
                    <a:bodyPr/>
                    <a:lstStyle/>
                    <a:p>
                      <a:pPr indent="0" lvl="0" marL="0" marR="0" rtl="0" algn="ctr">
                        <a:spcBef>
                          <a:spcPts val="0"/>
                        </a:spcBef>
                        <a:spcAft>
                          <a:spcPts val="0"/>
                        </a:spcAft>
                        <a:buNone/>
                      </a:pPr>
                      <a:r>
                        <a:rPr lang="en-US" sz="1400"/>
                        <a:t>12</a:t>
                      </a:r>
                      <a:endParaRPr/>
                    </a:p>
                  </a:txBody>
                  <a:tcPr marT="25725" marB="25725" marR="51425" marL="51425"/>
                </a:tc>
                <a:tc>
                  <a:txBody>
                    <a:bodyPr/>
                    <a:lstStyle/>
                    <a:p>
                      <a:pPr indent="0" lvl="0" marL="0" marR="0" rtl="0" algn="ctr">
                        <a:spcBef>
                          <a:spcPts val="0"/>
                        </a:spcBef>
                        <a:spcAft>
                          <a:spcPts val="0"/>
                        </a:spcAft>
                        <a:buNone/>
                      </a:pPr>
                      <a:r>
                        <a:rPr lang="en-US" sz="1400"/>
                        <a:t>13</a:t>
                      </a:r>
                      <a:endParaRPr/>
                    </a:p>
                  </a:txBody>
                  <a:tcPr marT="25725" marB="25725" marR="51425" marL="51425"/>
                </a:tc>
                <a:tc>
                  <a:txBody>
                    <a:bodyPr/>
                    <a:lstStyle/>
                    <a:p>
                      <a:pPr indent="0" lvl="0" marL="0" marR="0" rtl="0" algn="ctr">
                        <a:spcBef>
                          <a:spcPts val="0"/>
                        </a:spcBef>
                        <a:spcAft>
                          <a:spcPts val="0"/>
                        </a:spcAft>
                        <a:buNone/>
                      </a:pPr>
                      <a:r>
                        <a:rPr lang="en-US" sz="1400"/>
                        <a:t>14</a:t>
                      </a:r>
                      <a:endParaRPr/>
                    </a:p>
                  </a:txBody>
                  <a:tcPr marT="25725" marB="25725" marR="51425" marL="51425"/>
                </a:tc>
                <a:tc>
                  <a:txBody>
                    <a:bodyPr/>
                    <a:lstStyle/>
                    <a:p>
                      <a:pPr indent="0" lvl="0" marL="0" marR="0" rtl="0" algn="ctr">
                        <a:spcBef>
                          <a:spcPts val="0"/>
                        </a:spcBef>
                        <a:spcAft>
                          <a:spcPts val="0"/>
                        </a:spcAft>
                        <a:buNone/>
                      </a:pPr>
                      <a:r>
                        <a:rPr lang="en-US" sz="1400"/>
                        <a:t>15</a:t>
                      </a:r>
                      <a:endParaRPr/>
                    </a:p>
                  </a:txBody>
                  <a:tcPr marT="25725" marB="25725" marR="51425" marL="51425"/>
                </a:tc>
                <a:tc>
                  <a:txBody>
                    <a:bodyPr/>
                    <a:lstStyle/>
                    <a:p>
                      <a:pPr indent="0" lvl="0" marL="0" marR="0" rtl="0" algn="ctr">
                        <a:spcBef>
                          <a:spcPts val="0"/>
                        </a:spcBef>
                        <a:spcAft>
                          <a:spcPts val="0"/>
                        </a:spcAft>
                        <a:buNone/>
                      </a:pPr>
                      <a:r>
                        <a:rPr lang="en-US" sz="1400"/>
                        <a:t>16</a:t>
                      </a:r>
                      <a:endParaRPr/>
                    </a:p>
                  </a:txBody>
                  <a:tcPr marT="25725" marB="25725" marR="51425" marL="51425"/>
                </a:tc>
                <a:tc>
                  <a:txBody>
                    <a:bodyPr/>
                    <a:lstStyle/>
                    <a:p>
                      <a:pPr indent="0" lvl="0" marL="0" marR="0" rtl="0" algn="ctr">
                        <a:spcBef>
                          <a:spcPts val="0"/>
                        </a:spcBef>
                        <a:spcAft>
                          <a:spcPts val="0"/>
                        </a:spcAft>
                        <a:buNone/>
                      </a:pPr>
                      <a:r>
                        <a:rPr lang="en-US" sz="1400"/>
                        <a:t>17</a:t>
                      </a:r>
                      <a:endParaRPr/>
                    </a:p>
                  </a:txBody>
                  <a:tcPr marT="25725" marB="25725" marR="51425" marL="51425"/>
                </a:tc>
              </a:tr>
              <a:tr h="301475">
                <a:tc>
                  <a:txBody>
                    <a:bodyPr/>
                    <a:lstStyle/>
                    <a:p>
                      <a:pPr indent="0" lvl="0" marL="0" marR="0" rtl="0" algn="l">
                        <a:spcBef>
                          <a:spcPts val="0"/>
                        </a:spcBef>
                        <a:spcAft>
                          <a:spcPts val="0"/>
                        </a:spcAft>
                        <a:buNone/>
                      </a:pPr>
                      <a:r>
                        <a:rPr lang="en-US" sz="1400"/>
                        <a:t>LETTER</a:t>
                      </a:r>
                      <a:endParaRPr/>
                    </a:p>
                  </a:txBody>
                  <a:tcPr marT="25725" marB="25725" marR="51425" marL="51425"/>
                </a:tc>
                <a:tc>
                  <a:txBody>
                    <a:bodyPr/>
                    <a:lstStyle/>
                    <a:p>
                      <a:pPr indent="0" lvl="0" marL="0" marR="0" rtl="0" algn="ctr">
                        <a:spcBef>
                          <a:spcPts val="0"/>
                        </a:spcBef>
                        <a:spcAft>
                          <a:spcPts val="0"/>
                        </a:spcAft>
                        <a:buNone/>
                      </a:pPr>
                      <a:r>
                        <a:rPr b="1" lang="en-US" sz="1400"/>
                        <a:t>S</a:t>
                      </a:r>
                      <a:endParaRPr/>
                    </a:p>
                  </a:txBody>
                  <a:tcPr marT="25725" marB="25725" marR="51425" marL="51425"/>
                </a:tc>
                <a:tc>
                  <a:txBody>
                    <a:bodyPr/>
                    <a:lstStyle/>
                    <a:p>
                      <a:pPr indent="0" lvl="0" marL="0" marR="0" rtl="0" algn="ctr">
                        <a:spcBef>
                          <a:spcPts val="0"/>
                        </a:spcBef>
                        <a:spcAft>
                          <a:spcPts val="0"/>
                        </a:spcAft>
                        <a:buNone/>
                      </a:pPr>
                      <a:r>
                        <a:rPr b="1" lang="en-US" sz="1400"/>
                        <a:t>T</a:t>
                      </a:r>
                      <a:endParaRPr/>
                    </a:p>
                  </a:txBody>
                  <a:tcPr marT="25725" marB="25725" marR="51425" marL="51425"/>
                </a:tc>
                <a:tc>
                  <a:txBody>
                    <a:bodyPr/>
                    <a:lstStyle/>
                    <a:p>
                      <a:pPr indent="0" lvl="0" marL="0" marR="0" rtl="0" algn="ctr">
                        <a:spcBef>
                          <a:spcPts val="0"/>
                        </a:spcBef>
                        <a:spcAft>
                          <a:spcPts val="0"/>
                        </a:spcAft>
                        <a:buNone/>
                      </a:pPr>
                      <a:r>
                        <a:rPr b="1" lang="en-US" sz="1400"/>
                        <a:t>U</a:t>
                      </a:r>
                      <a:endParaRPr/>
                    </a:p>
                  </a:txBody>
                  <a:tcPr marT="25725" marB="25725" marR="51425" marL="51425"/>
                </a:tc>
                <a:tc>
                  <a:txBody>
                    <a:bodyPr/>
                    <a:lstStyle/>
                    <a:p>
                      <a:pPr indent="0" lvl="0" marL="0" marR="0" rtl="0" algn="ctr">
                        <a:spcBef>
                          <a:spcPts val="0"/>
                        </a:spcBef>
                        <a:spcAft>
                          <a:spcPts val="0"/>
                        </a:spcAft>
                        <a:buNone/>
                      </a:pPr>
                      <a:r>
                        <a:rPr b="1" lang="en-US" sz="1400"/>
                        <a:t>V</a:t>
                      </a:r>
                      <a:endParaRPr/>
                    </a:p>
                  </a:txBody>
                  <a:tcPr marT="25725" marB="25725" marR="51425" marL="51425"/>
                </a:tc>
                <a:tc>
                  <a:txBody>
                    <a:bodyPr/>
                    <a:lstStyle/>
                    <a:p>
                      <a:pPr indent="0" lvl="0" marL="0" marR="0" rtl="0" algn="ctr">
                        <a:spcBef>
                          <a:spcPts val="0"/>
                        </a:spcBef>
                        <a:spcAft>
                          <a:spcPts val="0"/>
                        </a:spcAft>
                        <a:buNone/>
                      </a:pPr>
                      <a:r>
                        <a:rPr b="1" lang="en-US" sz="1400"/>
                        <a:t>W</a:t>
                      </a:r>
                      <a:endParaRPr/>
                    </a:p>
                  </a:txBody>
                  <a:tcPr marT="25725" marB="25725" marR="51425" marL="51425"/>
                </a:tc>
                <a:tc>
                  <a:txBody>
                    <a:bodyPr/>
                    <a:lstStyle/>
                    <a:p>
                      <a:pPr indent="0" lvl="0" marL="0" marR="0" rtl="0" algn="ctr">
                        <a:spcBef>
                          <a:spcPts val="0"/>
                        </a:spcBef>
                        <a:spcAft>
                          <a:spcPts val="0"/>
                        </a:spcAft>
                        <a:buNone/>
                      </a:pPr>
                      <a:r>
                        <a:rPr b="1" lang="en-US" sz="1400"/>
                        <a:t>X</a:t>
                      </a:r>
                      <a:endParaRPr/>
                    </a:p>
                  </a:txBody>
                  <a:tcPr marT="25725" marB="25725" marR="51425" marL="51425"/>
                </a:tc>
                <a:tc>
                  <a:txBody>
                    <a:bodyPr/>
                    <a:lstStyle/>
                    <a:p>
                      <a:pPr indent="0" lvl="0" marL="0" marR="0" rtl="0" algn="ctr">
                        <a:spcBef>
                          <a:spcPts val="0"/>
                        </a:spcBef>
                        <a:spcAft>
                          <a:spcPts val="0"/>
                        </a:spcAft>
                        <a:buNone/>
                      </a:pPr>
                      <a:r>
                        <a:rPr b="1" lang="en-US" sz="1400"/>
                        <a:t>Y</a:t>
                      </a:r>
                      <a:endParaRPr/>
                    </a:p>
                  </a:txBody>
                  <a:tcPr marT="25725" marB="25725" marR="51425" marL="51425"/>
                </a:tc>
                <a:tc>
                  <a:txBody>
                    <a:bodyPr/>
                    <a:lstStyle/>
                    <a:p>
                      <a:pPr indent="0" lvl="0" marL="0" marR="0" rtl="0" algn="ctr">
                        <a:spcBef>
                          <a:spcPts val="0"/>
                        </a:spcBef>
                        <a:spcAft>
                          <a:spcPts val="0"/>
                        </a:spcAft>
                        <a:buNone/>
                      </a:pPr>
                      <a:r>
                        <a:rPr b="1" lang="en-US" sz="1400"/>
                        <a:t>Z</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r h="391000">
                <a:tc>
                  <a:txBody>
                    <a:bodyPr/>
                    <a:lstStyle/>
                    <a:p>
                      <a:pPr indent="0" lvl="0" marL="0" marR="0" rtl="0" algn="l">
                        <a:spcBef>
                          <a:spcPts val="0"/>
                        </a:spcBef>
                        <a:spcAft>
                          <a:spcPts val="0"/>
                        </a:spcAft>
                        <a:buNone/>
                      </a:pPr>
                      <a:r>
                        <a:rPr lang="en-US" sz="1400"/>
                        <a:t>CODE</a:t>
                      </a:r>
                      <a:endParaRPr/>
                    </a:p>
                  </a:txBody>
                  <a:tcPr marT="25725" marB="25725" marR="51425" marL="51425"/>
                </a:tc>
                <a:tc>
                  <a:txBody>
                    <a:bodyPr/>
                    <a:lstStyle/>
                    <a:p>
                      <a:pPr indent="0" lvl="0" marL="0" marR="0" rtl="0" algn="ctr">
                        <a:spcBef>
                          <a:spcPts val="0"/>
                        </a:spcBef>
                        <a:spcAft>
                          <a:spcPts val="0"/>
                        </a:spcAft>
                        <a:buNone/>
                      </a:pPr>
                      <a:r>
                        <a:rPr lang="en-US" sz="1400"/>
                        <a:t>18</a:t>
                      </a:r>
                      <a:endParaRPr/>
                    </a:p>
                  </a:txBody>
                  <a:tcPr marT="25725" marB="25725" marR="51425" marL="51425"/>
                </a:tc>
                <a:tc>
                  <a:txBody>
                    <a:bodyPr/>
                    <a:lstStyle/>
                    <a:p>
                      <a:pPr indent="0" lvl="0" marL="0" marR="0" rtl="0" algn="ctr">
                        <a:spcBef>
                          <a:spcPts val="0"/>
                        </a:spcBef>
                        <a:spcAft>
                          <a:spcPts val="0"/>
                        </a:spcAft>
                        <a:buNone/>
                      </a:pPr>
                      <a:r>
                        <a:rPr lang="en-US" sz="1400"/>
                        <a:t>19</a:t>
                      </a:r>
                      <a:endParaRPr/>
                    </a:p>
                  </a:txBody>
                  <a:tcPr marT="25725" marB="25725" marR="51425" marL="51425"/>
                </a:tc>
                <a:tc>
                  <a:txBody>
                    <a:bodyPr/>
                    <a:lstStyle/>
                    <a:p>
                      <a:pPr indent="0" lvl="0" marL="0" marR="0" rtl="0" algn="ctr">
                        <a:spcBef>
                          <a:spcPts val="0"/>
                        </a:spcBef>
                        <a:spcAft>
                          <a:spcPts val="0"/>
                        </a:spcAft>
                        <a:buNone/>
                      </a:pPr>
                      <a:r>
                        <a:rPr lang="en-US" sz="1400"/>
                        <a:t>20</a:t>
                      </a:r>
                      <a:endParaRPr/>
                    </a:p>
                  </a:txBody>
                  <a:tcPr marT="25725" marB="25725" marR="51425" marL="51425"/>
                </a:tc>
                <a:tc>
                  <a:txBody>
                    <a:bodyPr/>
                    <a:lstStyle/>
                    <a:p>
                      <a:pPr indent="0" lvl="0" marL="0" marR="0" rtl="0" algn="ctr">
                        <a:spcBef>
                          <a:spcPts val="0"/>
                        </a:spcBef>
                        <a:spcAft>
                          <a:spcPts val="0"/>
                        </a:spcAft>
                        <a:buNone/>
                      </a:pPr>
                      <a:r>
                        <a:rPr lang="en-US" sz="1400"/>
                        <a:t>21</a:t>
                      </a:r>
                      <a:endParaRPr/>
                    </a:p>
                  </a:txBody>
                  <a:tcPr marT="25725" marB="25725" marR="51425" marL="51425"/>
                </a:tc>
                <a:tc>
                  <a:txBody>
                    <a:bodyPr/>
                    <a:lstStyle/>
                    <a:p>
                      <a:pPr indent="0" lvl="0" marL="0" marR="0" rtl="0" algn="ctr">
                        <a:spcBef>
                          <a:spcPts val="0"/>
                        </a:spcBef>
                        <a:spcAft>
                          <a:spcPts val="0"/>
                        </a:spcAft>
                        <a:buNone/>
                      </a:pPr>
                      <a:r>
                        <a:rPr lang="en-US" sz="1400"/>
                        <a:t>22</a:t>
                      </a:r>
                      <a:endParaRPr/>
                    </a:p>
                  </a:txBody>
                  <a:tcPr marT="25725" marB="25725" marR="51425" marL="51425"/>
                </a:tc>
                <a:tc>
                  <a:txBody>
                    <a:bodyPr/>
                    <a:lstStyle/>
                    <a:p>
                      <a:pPr indent="0" lvl="0" marL="0" marR="0" rtl="0" algn="ctr">
                        <a:spcBef>
                          <a:spcPts val="0"/>
                        </a:spcBef>
                        <a:spcAft>
                          <a:spcPts val="0"/>
                        </a:spcAft>
                        <a:buNone/>
                      </a:pPr>
                      <a:r>
                        <a:rPr lang="en-US" sz="1400"/>
                        <a:t>23</a:t>
                      </a:r>
                      <a:endParaRPr/>
                    </a:p>
                  </a:txBody>
                  <a:tcPr marT="25725" marB="25725" marR="51425" marL="51425"/>
                </a:tc>
                <a:tc>
                  <a:txBody>
                    <a:bodyPr/>
                    <a:lstStyle/>
                    <a:p>
                      <a:pPr indent="0" lvl="0" marL="0" marR="0" rtl="0" algn="ctr">
                        <a:spcBef>
                          <a:spcPts val="0"/>
                        </a:spcBef>
                        <a:spcAft>
                          <a:spcPts val="0"/>
                        </a:spcAft>
                        <a:buNone/>
                      </a:pPr>
                      <a:r>
                        <a:rPr lang="en-US" sz="1400"/>
                        <a:t>24</a:t>
                      </a:r>
                      <a:endParaRPr/>
                    </a:p>
                  </a:txBody>
                  <a:tcPr marT="25725" marB="25725" marR="51425" marL="51425"/>
                </a:tc>
                <a:tc>
                  <a:txBody>
                    <a:bodyPr/>
                    <a:lstStyle/>
                    <a:p>
                      <a:pPr indent="0" lvl="0" marL="0" marR="0" rtl="0" algn="ctr">
                        <a:spcBef>
                          <a:spcPts val="0"/>
                        </a:spcBef>
                        <a:spcAft>
                          <a:spcPts val="0"/>
                        </a:spcAft>
                        <a:buNone/>
                      </a:pPr>
                      <a:r>
                        <a:rPr lang="en-US" sz="1400"/>
                        <a:t>25</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EXERCISE 1 ANSWER</a:t>
            </a:r>
            <a:endParaRPr/>
          </a:p>
        </p:txBody>
      </p:sp>
      <p:sp>
        <p:nvSpPr>
          <p:cNvPr id="352" name="Google Shape;352;p1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Ciphertext:</a:t>
            </a:r>
            <a:endParaRPr/>
          </a:p>
          <a:p>
            <a:pPr indent="0" lvl="0" marL="0" rtl="0" algn="l">
              <a:lnSpc>
                <a:spcPct val="120000"/>
              </a:lnSpc>
              <a:spcBef>
                <a:spcPts val="900"/>
              </a:spcBef>
              <a:spcAft>
                <a:spcPts val="0"/>
              </a:spcAft>
              <a:buSzPts val="1800"/>
              <a:buNone/>
            </a:pPr>
            <a:r>
              <a:rPr lang="en-US"/>
              <a:t>LEWLJAPUN  ADV  OVTLDVYR  HZZPNUTLUAZ  AOPZ  DLLR</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rPr lang="en-US"/>
              <a:t>Plaintext: </a:t>
            </a:r>
            <a:endParaRPr/>
          </a:p>
          <a:p>
            <a:pPr indent="0" lvl="0" marL="0" rtl="0" algn="l">
              <a:lnSpc>
                <a:spcPct val="120000"/>
              </a:lnSpc>
              <a:spcBef>
                <a:spcPts val="900"/>
              </a:spcBef>
              <a:spcAft>
                <a:spcPts val="0"/>
              </a:spcAft>
              <a:buSzPts val="1800"/>
              <a:buNone/>
            </a:pPr>
            <a:r>
              <a:rPr lang="en-US"/>
              <a:t>   EXPECTING TWO HOMEWORK ASSIGNMENTS THIS WEEK</a:t>
            </a:r>
            <a:endParaRPr/>
          </a:p>
          <a:p>
            <a:pPr indent="0" lvl="0" marL="0" rtl="0" algn="l">
              <a:lnSpc>
                <a:spcPct val="120000"/>
              </a:lnSpc>
              <a:spcBef>
                <a:spcPts val="900"/>
              </a:spcBef>
              <a:spcAft>
                <a:spcPts val="0"/>
              </a:spcAft>
              <a:buSzPts val="1800"/>
              <a:buNone/>
            </a:pPr>
            <a:r>
              <a:rPr lang="en-US"/>
              <a:t>Key is 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INTRODUCTION TO CRYPTOGRAPHY</a:t>
            </a:r>
            <a:endParaRPr/>
          </a:p>
        </p:txBody>
      </p:sp>
      <p:sp>
        <p:nvSpPr>
          <p:cNvPr id="245" name="Google Shape;245;p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lang="en-US" sz="1500"/>
              <a:t>Module Description: </a:t>
            </a:r>
            <a:endParaRPr sz="1700"/>
          </a:p>
          <a:p>
            <a:pPr indent="0" lvl="0" marL="457200" rtl="0" algn="l">
              <a:lnSpc>
                <a:spcPct val="100000"/>
              </a:lnSpc>
              <a:spcBef>
                <a:spcPts val="900"/>
              </a:spcBef>
              <a:spcAft>
                <a:spcPts val="0"/>
              </a:spcAft>
              <a:buSzPts val="1600"/>
              <a:buNone/>
            </a:pPr>
            <a:r>
              <a:rPr lang="en-US" sz="1500"/>
              <a:t>This module provides an overview of cryptography. Students will be given an overview at first, such as different encryption methods. Then more details will be provided on symmetric cryptography and asymmetric cryptography, such as DES, AES, RSA. Another micro module talks about cryptographic applications that are widely used in the real world. </a:t>
            </a:r>
            <a:endParaRPr sz="1700"/>
          </a:p>
          <a:p>
            <a:pPr indent="0" lvl="0" marL="0" rtl="0" algn="l">
              <a:lnSpc>
                <a:spcPct val="100000"/>
              </a:lnSpc>
              <a:spcBef>
                <a:spcPts val="900"/>
              </a:spcBef>
              <a:spcAft>
                <a:spcPts val="0"/>
              </a:spcAft>
              <a:buSzPts val="1600"/>
              <a:buNone/>
            </a:pPr>
            <a:r>
              <a:rPr lang="en-US" sz="1500"/>
              <a:t>Topics:</a:t>
            </a:r>
            <a:endParaRPr sz="1700"/>
          </a:p>
          <a:p>
            <a:pPr indent="-171450" lvl="1" marL="377190" rtl="0" algn="l">
              <a:lnSpc>
                <a:spcPct val="100000"/>
              </a:lnSpc>
              <a:spcBef>
                <a:spcPts val="900"/>
              </a:spcBef>
              <a:spcAft>
                <a:spcPts val="0"/>
              </a:spcAft>
              <a:buSzPts val="1200"/>
              <a:buChar char="▪"/>
            </a:pPr>
            <a:r>
              <a:rPr lang="en-US" sz="1200"/>
              <a:t>Cryptography Overview </a:t>
            </a:r>
            <a:endParaRPr/>
          </a:p>
          <a:p>
            <a:pPr indent="-171450" lvl="1" marL="377190" rtl="0" algn="l">
              <a:lnSpc>
                <a:spcPct val="100000"/>
              </a:lnSpc>
              <a:spcBef>
                <a:spcPts val="900"/>
              </a:spcBef>
              <a:spcAft>
                <a:spcPts val="0"/>
              </a:spcAft>
              <a:buSzPts val="1200"/>
              <a:buChar char="▪"/>
            </a:pPr>
            <a:r>
              <a:rPr lang="en-US" sz="1200"/>
              <a:t>Symmetric and Asymmetric Cryptography </a:t>
            </a:r>
            <a:endParaRPr/>
          </a:p>
          <a:p>
            <a:pPr indent="-165100" lvl="1" marL="377190" rtl="0" algn="l">
              <a:lnSpc>
                <a:spcPct val="100000"/>
              </a:lnSpc>
              <a:spcBef>
                <a:spcPts val="900"/>
              </a:spcBef>
              <a:spcAft>
                <a:spcPts val="0"/>
              </a:spcAft>
              <a:buSzPts val="1100"/>
              <a:buChar char="▪"/>
            </a:pPr>
            <a:r>
              <a:rPr lang="en-US" sz="1200"/>
              <a:t>Cryptographic Applications</a:t>
            </a:r>
            <a:r>
              <a:rPr lang="en-US" sz="1100"/>
              <a:t> </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STATISTICAL ANALYSIS</a:t>
            </a:r>
            <a:endParaRPr/>
          </a:p>
        </p:txBody>
      </p:sp>
      <p:sp>
        <p:nvSpPr>
          <p:cNvPr id="358" name="Google Shape;358;p2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SzPts val="1600"/>
              <a:buNone/>
            </a:pPr>
            <a:r>
              <a:rPr lang="en-US" sz="1600"/>
              <a:t>Text in any natural language has patterns.</a:t>
            </a:r>
            <a:endParaRPr/>
          </a:p>
          <a:p>
            <a:pPr indent="0" lvl="0" marL="0" rtl="0" algn="l">
              <a:lnSpc>
                <a:spcPct val="135000"/>
              </a:lnSpc>
              <a:spcBef>
                <a:spcPts val="900"/>
              </a:spcBef>
              <a:spcAft>
                <a:spcPts val="0"/>
              </a:spcAft>
              <a:buSzPts val="1600"/>
              <a:buNone/>
            </a:pPr>
            <a:r>
              <a:rPr lang="en-US" sz="1600"/>
              <a:t>Character frequencies</a:t>
            </a:r>
            <a:endParaRPr/>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rPr lang="en-US" sz="1600"/>
              <a:t>Certain letter pairs: EN, RE, ER, and NT</a:t>
            </a:r>
            <a:endParaRPr/>
          </a:p>
          <a:p>
            <a:pPr indent="0" lvl="0" marL="0" rtl="0" algn="l">
              <a:lnSpc>
                <a:spcPct val="135000"/>
              </a:lnSpc>
              <a:spcBef>
                <a:spcPts val="900"/>
              </a:spcBef>
              <a:spcAft>
                <a:spcPts val="0"/>
              </a:spcAft>
              <a:buSzPts val="1600"/>
              <a:buNone/>
            </a:pPr>
            <a:r>
              <a:rPr lang="en-US" sz="1600"/>
              <a:t>Certain letter triples: ION, AND, and ING</a:t>
            </a:r>
            <a:endParaRPr/>
          </a:p>
          <a:p>
            <a:pPr indent="0" lvl="0" marL="0" rtl="0" algn="l">
              <a:lnSpc>
                <a:spcPct val="135000"/>
              </a:lnSpc>
              <a:spcBef>
                <a:spcPts val="900"/>
              </a:spcBef>
              <a:spcAft>
                <a:spcPts val="0"/>
              </a:spcAft>
              <a:buSzPts val="1600"/>
              <a:buNone/>
            </a:pPr>
            <a:r>
              <a:t/>
            </a:r>
            <a:endParaRPr sz="1600"/>
          </a:p>
          <a:p>
            <a:pPr indent="0" lvl="0" marL="0" rtl="0" algn="l">
              <a:lnSpc>
                <a:spcPct val="135000"/>
              </a:lnSpc>
              <a:spcBef>
                <a:spcPts val="900"/>
              </a:spcBef>
              <a:spcAft>
                <a:spcPts val="0"/>
              </a:spcAft>
              <a:buSzPts val="1600"/>
              <a:buNone/>
            </a:pPr>
            <a:r>
              <a:t/>
            </a:r>
            <a:endParaRPr sz="1600"/>
          </a:p>
        </p:txBody>
      </p:sp>
      <p:sp>
        <p:nvSpPr>
          <p:cNvPr id="359" name="Google Shape;359;p20"/>
          <p:cNvSpPr txBox="1"/>
          <p:nvPr/>
        </p:nvSpPr>
        <p:spPr>
          <a:xfrm>
            <a:off x="6188937" y="1551940"/>
            <a:ext cx="1074934" cy="25622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500" u="none" cap="none" strike="noStrike">
                <a:solidFill>
                  <a:srgbClr val="953734"/>
                </a:solidFill>
                <a:latin typeface="Calibri"/>
                <a:ea typeface="Calibri"/>
                <a:cs typeface="Calibri"/>
                <a:sym typeface="Calibri"/>
              </a:rPr>
              <a:t>TOP  9:</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E   0.130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T   0.090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A   0.080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O   0.080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N   0.070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I    0.065</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R   0.065</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H   0.060</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S    0.060</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pic>
        <p:nvPicPr>
          <p:cNvPr id="360" name="Google Shape;360;p20" title="character frequencies"/>
          <p:cNvPicPr preferRelativeResize="0"/>
          <p:nvPr/>
        </p:nvPicPr>
        <p:blipFill rotWithShape="1">
          <a:blip r:embed="rId3">
            <a:alphaModFix/>
          </a:blip>
          <a:srcRect b="0" l="0" r="0" t="0"/>
          <a:stretch/>
        </p:blipFill>
        <p:spPr>
          <a:xfrm>
            <a:off x="1991290" y="1707024"/>
            <a:ext cx="3346885" cy="18302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VIGÈNERE CIPHER</a:t>
            </a:r>
            <a:endParaRPr/>
          </a:p>
        </p:txBody>
      </p:sp>
      <p:sp>
        <p:nvSpPr>
          <p:cNvPr id="366" name="Google Shape;366;p21"/>
          <p:cNvSpPr txBox="1"/>
          <p:nvPr>
            <p:ph idx="1" type="body"/>
          </p:nvPr>
        </p:nvSpPr>
        <p:spPr>
          <a:xfrm>
            <a:off x="914493" y="692138"/>
            <a:ext cx="7646100" cy="3303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lang="en-US" sz="1600"/>
              <a:t>Like Ceasar cipher, but use a phrase for the key</a:t>
            </a:r>
            <a:endParaRPr/>
          </a:p>
          <a:p>
            <a:pPr indent="0" lvl="0" marL="0" rtl="0" algn="l">
              <a:lnSpc>
                <a:spcPct val="100000"/>
              </a:lnSpc>
              <a:spcBef>
                <a:spcPts val="900"/>
              </a:spcBef>
              <a:spcAft>
                <a:spcPts val="0"/>
              </a:spcAft>
              <a:buSzPts val="1600"/>
              <a:buNone/>
            </a:pPr>
            <a:r>
              <a:rPr lang="en-US" sz="1600"/>
              <a:t>Example</a:t>
            </a:r>
            <a:endParaRPr/>
          </a:p>
          <a:p>
            <a:pPr indent="-171450" lvl="1" marL="377190" rtl="0" algn="l">
              <a:lnSpc>
                <a:spcPct val="100000"/>
              </a:lnSpc>
              <a:spcBef>
                <a:spcPts val="900"/>
              </a:spcBef>
              <a:spcAft>
                <a:spcPts val="0"/>
              </a:spcAft>
              <a:buSzPts val="1600"/>
              <a:buChar char="▪"/>
            </a:pPr>
            <a:r>
              <a:rPr lang="en-US" sz="1600"/>
              <a:t>Plaintext: THE BOY HAS THE BALL</a:t>
            </a:r>
            <a:endParaRPr/>
          </a:p>
          <a:p>
            <a:pPr indent="-171450" lvl="1" marL="377190" rtl="0" algn="l">
              <a:lnSpc>
                <a:spcPct val="100000"/>
              </a:lnSpc>
              <a:spcBef>
                <a:spcPts val="900"/>
              </a:spcBef>
              <a:spcAft>
                <a:spcPts val="0"/>
              </a:spcAft>
              <a:buSzPts val="1600"/>
              <a:buChar char="▪"/>
            </a:pPr>
            <a:r>
              <a:rPr lang="en-US" sz="1600"/>
              <a:t>Key: VIG</a:t>
            </a:r>
            <a:endParaRPr/>
          </a:p>
          <a:p>
            <a:pPr indent="-171450" lvl="1" marL="377190" rtl="0" algn="l">
              <a:lnSpc>
                <a:spcPct val="100000"/>
              </a:lnSpc>
              <a:spcBef>
                <a:spcPts val="900"/>
              </a:spcBef>
              <a:spcAft>
                <a:spcPts val="0"/>
              </a:spcAft>
              <a:buSzPts val="1600"/>
              <a:buChar char="▪"/>
            </a:pPr>
            <a:r>
              <a:rPr lang="en-US" sz="1600"/>
              <a:t>Encipher using Ceasar cipher for each letter:</a:t>
            </a:r>
            <a:endParaRPr/>
          </a:p>
          <a:p>
            <a:pPr indent="-123444" lvl="2" marL="514350" rtl="0" algn="l">
              <a:lnSpc>
                <a:spcPct val="100000"/>
              </a:lnSpc>
              <a:spcBef>
                <a:spcPts val="900"/>
              </a:spcBef>
              <a:spcAft>
                <a:spcPts val="0"/>
              </a:spcAft>
              <a:buSzPts val="1600"/>
              <a:buChar char="▪"/>
            </a:pPr>
            <a:r>
              <a:rPr lang="en-US" sz="1600"/>
              <a:t> key     </a:t>
            </a:r>
            <a:r>
              <a:rPr lang="en-US" sz="1600">
                <a:latin typeface="Consolas"/>
                <a:ea typeface="Consolas"/>
                <a:cs typeface="Consolas"/>
                <a:sym typeface="Consolas"/>
              </a:rPr>
              <a:t>VIG VIG VIG VIG VIG V</a:t>
            </a:r>
            <a:endParaRPr/>
          </a:p>
          <a:p>
            <a:pPr indent="-144018" lvl="3" marL="692658" rtl="0" algn="l">
              <a:lnSpc>
                <a:spcPct val="100000"/>
              </a:lnSpc>
              <a:spcBef>
                <a:spcPts val="450"/>
              </a:spcBef>
              <a:spcAft>
                <a:spcPts val="0"/>
              </a:spcAft>
              <a:buSzPts val="1400"/>
              <a:buChar char="▪"/>
            </a:pPr>
            <a:r>
              <a:rPr lang="en-US" sz="1400">
                <a:latin typeface="Consolas"/>
                <a:ea typeface="Consolas"/>
                <a:cs typeface="Consolas"/>
                <a:sym typeface="Consolas"/>
              </a:rPr>
              <a:t>    21 8 6 (REPEATED)</a:t>
            </a:r>
            <a:endParaRPr/>
          </a:p>
          <a:p>
            <a:pPr indent="-123444" lvl="2" marL="514350" rtl="0" algn="l">
              <a:lnSpc>
                <a:spcPct val="100000"/>
              </a:lnSpc>
              <a:spcBef>
                <a:spcPts val="450"/>
              </a:spcBef>
              <a:spcAft>
                <a:spcPts val="0"/>
              </a:spcAft>
              <a:buSzPts val="1600"/>
              <a:buChar char="▪"/>
            </a:pPr>
            <a:r>
              <a:rPr lang="en-US" sz="1600"/>
              <a:t>plain    </a:t>
            </a:r>
            <a:r>
              <a:rPr lang="en-US" sz="1600">
                <a:latin typeface="Consolas"/>
                <a:ea typeface="Consolas"/>
                <a:cs typeface="Consolas"/>
                <a:sym typeface="Consolas"/>
              </a:rPr>
              <a:t>THE BOY HAS THE BAL L </a:t>
            </a:r>
            <a:endParaRPr/>
          </a:p>
          <a:p>
            <a:pPr indent="-123444" lvl="2" marL="514350" rtl="0" algn="l">
              <a:lnSpc>
                <a:spcPct val="100000"/>
              </a:lnSpc>
              <a:spcBef>
                <a:spcPts val="450"/>
              </a:spcBef>
              <a:spcAft>
                <a:spcPts val="0"/>
              </a:spcAft>
              <a:buSzPts val="1600"/>
              <a:buChar char="▪"/>
            </a:pPr>
            <a:r>
              <a:rPr lang="en-US" sz="1600"/>
              <a:t>cipher  </a:t>
            </a:r>
            <a:r>
              <a:rPr lang="en-US" sz="1600">
                <a:latin typeface="Consolas"/>
                <a:ea typeface="Consolas"/>
                <a:cs typeface="Consolas"/>
                <a:sym typeface="Consolas"/>
              </a:rPr>
              <a:t>OPK WWE CIY OPK WIR G</a:t>
            </a:r>
            <a:endParaRPr/>
          </a:p>
          <a:p>
            <a:pPr indent="-144018" lvl="3" marL="692658" rtl="0" algn="l">
              <a:lnSpc>
                <a:spcPct val="100000"/>
              </a:lnSpc>
              <a:spcBef>
                <a:spcPts val="450"/>
              </a:spcBef>
              <a:spcAft>
                <a:spcPts val="0"/>
              </a:spcAft>
              <a:buSzPts val="1400"/>
              <a:buChar char="▪"/>
            </a:pPr>
            <a:r>
              <a:rPr lang="en-US" sz="1400">
                <a:latin typeface="Consolas"/>
                <a:ea typeface="Consolas"/>
                <a:cs typeface="Consolas"/>
                <a:sym typeface="Consolas"/>
              </a:rPr>
              <a:t>T(19)+ V(21) </a:t>
            </a:r>
            <a:r>
              <a:rPr i="1" lang="en-US" sz="1400">
                <a:latin typeface="Consolas"/>
                <a:ea typeface="Consolas"/>
                <a:cs typeface="Consolas"/>
                <a:sym typeface="Consolas"/>
              </a:rPr>
              <a:t>mod</a:t>
            </a:r>
            <a:r>
              <a:rPr lang="en-US" sz="1400">
                <a:latin typeface="Consolas"/>
                <a:ea typeface="Consolas"/>
                <a:cs typeface="Consolas"/>
                <a:sym typeface="Consolas"/>
              </a:rPr>
              <a:t> 26 = O(14)</a:t>
            </a:r>
            <a:endParaRPr/>
          </a:p>
          <a:p>
            <a:pPr indent="-144018" lvl="3" marL="692658" rtl="0" algn="l">
              <a:lnSpc>
                <a:spcPct val="100000"/>
              </a:lnSpc>
              <a:spcBef>
                <a:spcPts val="450"/>
              </a:spcBef>
              <a:spcAft>
                <a:spcPts val="0"/>
              </a:spcAft>
              <a:buSzPts val="1400"/>
              <a:buChar char="▪"/>
            </a:pPr>
            <a:r>
              <a:rPr lang="en-US" sz="1400">
                <a:latin typeface="Consolas"/>
                <a:ea typeface="Consolas"/>
                <a:cs typeface="Consolas"/>
                <a:sym typeface="Consolas"/>
              </a:rPr>
              <a:t>H(7) + I(8) </a:t>
            </a:r>
            <a:r>
              <a:rPr i="1" lang="en-US" sz="1400">
                <a:latin typeface="Consolas"/>
                <a:ea typeface="Consolas"/>
                <a:cs typeface="Consolas"/>
                <a:sym typeface="Consolas"/>
              </a:rPr>
              <a:t>mod</a:t>
            </a:r>
            <a:r>
              <a:rPr lang="en-US" sz="1400">
                <a:latin typeface="Consolas"/>
                <a:ea typeface="Consolas"/>
                <a:cs typeface="Consolas"/>
                <a:sym typeface="Consolas"/>
              </a:rPr>
              <a:t> 26</a:t>
            </a:r>
            <a:r>
              <a:rPr i="1" lang="en-US" sz="1400">
                <a:latin typeface="Consolas"/>
                <a:ea typeface="Consolas"/>
                <a:cs typeface="Consolas"/>
                <a:sym typeface="Consolas"/>
              </a:rPr>
              <a:t> </a:t>
            </a:r>
            <a:r>
              <a:rPr lang="en-US" sz="1400">
                <a:latin typeface="Consolas"/>
                <a:ea typeface="Consolas"/>
                <a:cs typeface="Consolas"/>
                <a:sym typeface="Consolas"/>
              </a:rPr>
              <a:t>= P(15)</a:t>
            </a:r>
            <a:endParaRPr/>
          </a:p>
          <a:p>
            <a:pPr indent="-144018" lvl="3" marL="692658" rtl="0" algn="l">
              <a:lnSpc>
                <a:spcPct val="100000"/>
              </a:lnSpc>
              <a:spcBef>
                <a:spcPts val="450"/>
              </a:spcBef>
              <a:spcAft>
                <a:spcPts val="0"/>
              </a:spcAft>
              <a:buSzPts val="1400"/>
              <a:buChar char="▪"/>
            </a:pPr>
            <a:r>
              <a:rPr lang="en-US" sz="1400">
                <a:latin typeface="Consolas"/>
                <a:ea typeface="Consolas"/>
                <a:cs typeface="Consolas"/>
                <a:sym typeface="Consolas"/>
              </a:rPr>
              <a:t>E(4) + G(6) </a:t>
            </a:r>
            <a:r>
              <a:rPr i="1" lang="en-US" sz="1400">
                <a:latin typeface="Consolas"/>
                <a:ea typeface="Consolas"/>
                <a:cs typeface="Consolas"/>
                <a:sym typeface="Consolas"/>
              </a:rPr>
              <a:t>mod</a:t>
            </a:r>
            <a:r>
              <a:rPr lang="en-US" sz="1400">
                <a:latin typeface="Consolas"/>
                <a:ea typeface="Consolas"/>
                <a:cs typeface="Consolas"/>
                <a:sym typeface="Consolas"/>
              </a:rPr>
              <a:t> 26 = K(10) </a:t>
            </a:r>
            <a:endParaRPr/>
          </a:p>
        </p:txBody>
      </p:sp>
      <p:graphicFrame>
        <p:nvGraphicFramePr>
          <p:cNvPr id="367" name="Google Shape;367;p21" title="letter to number table"/>
          <p:cNvGraphicFramePr/>
          <p:nvPr/>
        </p:nvGraphicFramePr>
        <p:xfrm>
          <a:off x="5330020" y="2350652"/>
          <a:ext cx="3000000" cy="3000000"/>
        </p:xfrm>
        <a:graphic>
          <a:graphicData uri="http://schemas.openxmlformats.org/drawingml/2006/table">
            <a:tbl>
              <a:tblPr bandRow="1" firstRow="1">
                <a:noFill/>
                <a:tableStyleId>{A471B0CE-B4C2-4B2B-8293-69640C80867F}</a:tableStyleId>
              </a:tblPr>
              <a:tblGrid>
                <a:gridCol w="372050"/>
                <a:gridCol w="372050"/>
                <a:gridCol w="372050"/>
                <a:gridCol w="372050"/>
                <a:gridCol w="372050"/>
                <a:gridCol w="372050"/>
                <a:gridCol w="372050"/>
                <a:gridCol w="372050"/>
                <a:gridCol w="372050"/>
              </a:tblGrid>
              <a:tr h="257175">
                <a:tc>
                  <a:txBody>
                    <a:bodyPr/>
                    <a:lstStyle/>
                    <a:p>
                      <a:pPr indent="0" lvl="0" marL="0" marR="0" rtl="0" algn="ctr">
                        <a:spcBef>
                          <a:spcPts val="0"/>
                        </a:spcBef>
                        <a:spcAft>
                          <a:spcPts val="0"/>
                        </a:spcAft>
                        <a:buNone/>
                      </a:pPr>
                      <a:r>
                        <a:rPr lang="en-US" sz="1400"/>
                        <a:t>A</a:t>
                      </a:r>
                      <a:endParaRPr/>
                    </a:p>
                  </a:txBody>
                  <a:tcPr marT="25725" marB="25725" marR="51425" marL="51425"/>
                </a:tc>
                <a:tc>
                  <a:txBody>
                    <a:bodyPr/>
                    <a:lstStyle/>
                    <a:p>
                      <a:pPr indent="0" lvl="0" marL="0" marR="0" rtl="0" algn="ctr">
                        <a:spcBef>
                          <a:spcPts val="0"/>
                        </a:spcBef>
                        <a:spcAft>
                          <a:spcPts val="0"/>
                        </a:spcAft>
                        <a:buNone/>
                      </a:pPr>
                      <a:r>
                        <a:rPr lang="en-US" sz="1400"/>
                        <a:t>B</a:t>
                      </a:r>
                      <a:endParaRPr/>
                    </a:p>
                  </a:txBody>
                  <a:tcPr marT="25725" marB="25725" marR="51425" marL="51425"/>
                </a:tc>
                <a:tc>
                  <a:txBody>
                    <a:bodyPr/>
                    <a:lstStyle/>
                    <a:p>
                      <a:pPr indent="0" lvl="0" marL="0" marR="0" rtl="0" algn="ctr">
                        <a:spcBef>
                          <a:spcPts val="0"/>
                        </a:spcBef>
                        <a:spcAft>
                          <a:spcPts val="0"/>
                        </a:spcAft>
                        <a:buNone/>
                      </a:pPr>
                      <a:r>
                        <a:rPr lang="en-US" sz="1400"/>
                        <a:t>C</a:t>
                      </a:r>
                      <a:endParaRPr/>
                    </a:p>
                  </a:txBody>
                  <a:tcPr marT="25725" marB="25725" marR="51425" marL="51425"/>
                </a:tc>
                <a:tc>
                  <a:txBody>
                    <a:bodyPr/>
                    <a:lstStyle/>
                    <a:p>
                      <a:pPr indent="0" lvl="0" marL="0" marR="0" rtl="0" algn="ctr">
                        <a:spcBef>
                          <a:spcPts val="0"/>
                        </a:spcBef>
                        <a:spcAft>
                          <a:spcPts val="0"/>
                        </a:spcAft>
                        <a:buNone/>
                      </a:pPr>
                      <a:r>
                        <a:rPr lang="en-US" sz="1400"/>
                        <a:t>D</a:t>
                      </a:r>
                      <a:endParaRPr/>
                    </a:p>
                  </a:txBody>
                  <a:tcPr marT="25725" marB="25725" marR="51425" marL="51425"/>
                </a:tc>
                <a:tc>
                  <a:txBody>
                    <a:bodyPr/>
                    <a:lstStyle/>
                    <a:p>
                      <a:pPr indent="0" lvl="0" marL="0" marR="0" rtl="0" algn="ctr">
                        <a:spcBef>
                          <a:spcPts val="0"/>
                        </a:spcBef>
                        <a:spcAft>
                          <a:spcPts val="0"/>
                        </a:spcAft>
                        <a:buNone/>
                      </a:pPr>
                      <a:r>
                        <a:rPr lang="en-US" sz="1400"/>
                        <a:t>E</a:t>
                      </a:r>
                      <a:endParaRPr/>
                    </a:p>
                  </a:txBody>
                  <a:tcPr marT="25725" marB="25725" marR="51425" marL="51425"/>
                </a:tc>
                <a:tc>
                  <a:txBody>
                    <a:bodyPr/>
                    <a:lstStyle/>
                    <a:p>
                      <a:pPr indent="0" lvl="0" marL="0" marR="0" rtl="0" algn="ctr">
                        <a:spcBef>
                          <a:spcPts val="0"/>
                        </a:spcBef>
                        <a:spcAft>
                          <a:spcPts val="0"/>
                        </a:spcAft>
                        <a:buNone/>
                      </a:pPr>
                      <a:r>
                        <a:rPr lang="en-US" sz="1400"/>
                        <a:t>F</a:t>
                      </a:r>
                      <a:endParaRPr/>
                    </a:p>
                  </a:txBody>
                  <a:tcPr marT="25725" marB="25725" marR="51425" marL="51425"/>
                </a:tc>
                <a:tc>
                  <a:txBody>
                    <a:bodyPr/>
                    <a:lstStyle/>
                    <a:p>
                      <a:pPr indent="0" lvl="0" marL="0" marR="0" rtl="0" algn="ctr">
                        <a:spcBef>
                          <a:spcPts val="0"/>
                        </a:spcBef>
                        <a:spcAft>
                          <a:spcPts val="0"/>
                        </a:spcAft>
                        <a:buNone/>
                      </a:pPr>
                      <a:r>
                        <a:rPr lang="en-US" sz="1400"/>
                        <a:t>G</a:t>
                      </a:r>
                      <a:endParaRPr/>
                    </a:p>
                  </a:txBody>
                  <a:tcPr marT="25725" marB="25725" marR="51425" marL="51425"/>
                </a:tc>
                <a:tc>
                  <a:txBody>
                    <a:bodyPr/>
                    <a:lstStyle/>
                    <a:p>
                      <a:pPr indent="0" lvl="0" marL="0" marR="0" rtl="0" algn="ctr">
                        <a:spcBef>
                          <a:spcPts val="0"/>
                        </a:spcBef>
                        <a:spcAft>
                          <a:spcPts val="0"/>
                        </a:spcAft>
                        <a:buNone/>
                      </a:pPr>
                      <a:r>
                        <a:rPr lang="en-US" sz="1400"/>
                        <a:t>H</a:t>
                      </a:r>
                      <a:endParaRPr/>
                    </a:p>
                  </a:txBody>
                  <a:tcPr marT="25725" marB="25725" marR="51425" marL="51425"/>
                </a:tc>
                <a:tc>
                  <a:txBody>
                    <a:bodyPr/>
                    <a:lstStyle/>
                    <a:p>
                      <a:pPr indent="0" lvl="0" marL="0" marR="0" rtl="0" algn="ctr">
                        <a:spcBef>
                          <a:spcPts val="0"/>
                        </a:spcBef>
                        <a:spcAft>
                          <a:spcPts val="0"/>
                        </a:spcAft>
                        <a:buNone/>
                      </a:pPr>
                      <a:r>
                        <a:rPr lang="en-US" sz="1400"/>
                        <a:t>I</a:t>
                      </a:r>
                      <a:endParaRPr/>
                    </a:p>
                  </a:txBody>
                  <a:tcPr marT="25725" marB="25725" marR="51425" marL="51425"/>
                </a:tc>
              </a:tr>
              <a:tr h="257175">
                <a:tc>
                  <a:txBody>
                    <a:bodyPr/>
                    <a:lstStyle/>
                    <a:p>
                      <a:pPr indent="0" lvl="0" marL="0" marR="0" rtl="0" algn="ctr">
                        <a:spcBef>
                          <a:spcPts val="0"/>
                        </a:spcBef>
                        <a:spcAft>
                          <a:spcPts val="0"/>
                        </a:spcAft>
                        <a:buNone/>
                      </a:pPr>
                      <a:r>
                        <a:rPr lang="en-US" sz="1400"/>
                        <a:t>0</a:t>
                      </a:r>
                      <a:endParaRPr/>
                    </a:p>
                  </a:txBody>
                  <a:tcPr marT="25725" marB="25725" marR="51425" marL="51425"/>
                </a:tc>
                <a:tc>
                  <a:txBody>
                    <a:bodyPr/>
                    <a:lstStyle/>
                    <a:p>
                      <a:pPr indent="0" lvl="0" marL="0" marR="0" rtl="0" algn="ctr">
                        <a:spcBef>
                          <a:spcPts val="0"/>
                        </a:spcBef>
                        <a:spcAft>
                          <a:spcPts val="0"/>
                        </a:spcAft>
                        <a:buNone/>
                      </a:pPr>
                      <a:r>
                        <a:rPr lang="en-US" sz="1400"/>
                        <a:t>1</a:t>
                      </a:r>
                      <a:endParaRPr/>
                    </a:p>
                  </a:txBody>
                  <a:tcPr marT="25725" marB="25725" marR="51425" marL="51425"/>
                </a:tc>
                <a:tc>
                  <a:txBody>
                    <a:bodyPr/>
                    <a:lstStyle/>
                    <a:p>
                      <a:pPr indent="0" lvl="0" marL="0" marR="0" rtl="0" algn="ctr">
                        <a:spcBef>
                          <a:spcPts val="0"/>
                        </a:spcBef>
                        <a:spcAft>
                          <a:spcPts val="0"/>
                        </a:spcAft>
                        <a:buNone/>
                      </a:pPr>
                      <a:r>
                        <a:rPr lang="en-US" sz="1400"/>
                        <a:t>2</a:t>
                      </a:r>
                      <a:endParaRPr/>
                    </a:p>
                  </a:txBody>
                  <a:tcPr marT="25725" marB="25725" marR="51425" marL="51425"/>
                </a:tc>
                <a:tc>
                  <a:txBody>
                    <a:bodyPr/>
                    <a:lstStyle/>
                    <a:p>
                      <a:pPr indent="0" lvl="0" marL="0" marR="0" rtl="0" algn="ctr">
                        <a:spcBef>
                          <a:spcPts val="0"/>
                        </a:spcBef>
                        <a:spcAft>
                          <a:spcPts val="0"/>
                        </a:spcAft>
                        <a:buNone/>
                      </a:pPr>
                      <a:r>
                        <a:rPr lang="en-US" sz="1400"/>
                        <a:t>3</a:t>
                      </a:r>
                      <a:endParaRPr/>
                    </a:p>
                  </a:txBody>
                  <a:tcPr marT="25725" marB="25725" marR="51425" marL="51425"/>
                </a:tc>
                <a:tc>
                  <a:txBody>
                    <a:bodyPr/>
                    <a:lstStyle/>
                    <a:p>
                      <a:pPr indent="0" lvl="0" marL="0" marR="0" rtl="0" algn="ctr">
                        <a:spcBef>
                          <a:spcPts val="0"/>
                        </a:spcBef>
                        <a:spcAft>
                          <a:spcPts val="0"/>
                        </a:spcAft>
                        <a:buNone/>
                      </a:pPr>
                      <a:r>
                        <a:rPr lang="en-US" sz="1400"/>
                        <a:t>4</a:t>
                      </a:r>
                      <a:endParaRPr/>
                    </a:p>
                  </a:txBody>
                  <a:tcPr marT="25725" marB="25725" marR="51425" marL="51425"/>
                </a:tc>
                <a:tc>
                  <a:txBody>
                    <a:bodyPr/>
                    <a:lstStyle/>
                    <a:p>
                      <a:pPr indent="0" lvl="0" marL="0" marR="0" rtl="0" algn="ctr">
                        <a:spcBef>
                          <a:spcPts val="0"/>
                        </a:spcBef>
                        <a:spcAft>
                          <a:spcPts val="0"/>
                        </a:spcAft>
                        <a:buNone/>
                      </a:pPr>
                      <a:r>
                        <a:rPr lang="en-US" sz="1400"/>
                        <a:t>5</a:t>
                      </a:r>
                      <a:endParaRPr/>
                    </a:p>
                  </a:txBody>
                  <a:tcPr marT="25725" marB="25725" marR="51425" marL="51425"/>
                </a:tc>
                <a:tc>
                  <a:txBody>
                    <a:bodyPr/>
                    <a:lstStyle/>
                    <a:p>
                      <a:pPr indent="0" lvl="0" marL="0" marR="0" rtl="0" algn="ctr">
                        <a:spcBef>
                          <a:spcPts val="0"/>
                        </a:spcBef>
                        <a:spcAft>
                          <a:spcPts val="0"/>
                        </a:spcAft>
                        <a:buNone/>
                      </a:pPr>
                      <a:r>
                        <a:rPr lang="en-US" sz="1400"/>
                        <a:t>6</a:t>
                      </a:r>
                      <a:endParaRPr/>
                    </a:p>
                  </a:txBody>
                  <a:tcPr marT="25725" marB="25725" marR="51425" marL="51425"/>
                </a:tc>
                <a:tc>
                  <a:txBody>
                    <a:bodyPr/>
                    <a:lstStyle/>
                    <a:p>
                      <a:pPr indent="0" lvl="0" marL="0" marR="0" rtl="0" algn="ctr">
                        <a:spcBef>
                          <a:spcPts val="0"/>
                        </a:spcBef>
                        <a:spcAft>
                          <a:spcPts val="0"/>
                        </a:spcAft>
                        <a:buNone/>
                      </a:pPr>
                      <a:r>
                        <a:rPr lang="en-US" sz="1400"/>
                        <a:t>7</a:t>
                      </a:r>
                      <a:endParaRPr/>
                    </a:p>
                  </a:txBody>
                  <a:tcPr marT="25725" marB="25725" marR="51425" marL="51425"/>
                </a:tc>
                <a:tc>
                  <a:txBody>
                    <a:bodyPr/>
                    <a:lstStyle/>
                    <a:p>
                      <a:pPr indent="0" lvl="0" marL="0" marR="0" rtl="0" algn="ctr">
                        <a:spcBef>
                          <a:spcPts val="0"/>
                        </a:spcBef>
                        <a:spcAft>
                          <a:spcPts val="0"/>
                        </a:spcAft>
                        <a:buNone/>
                      </a:pPr>
                      <a:r>
                        <a:rPr lang="en-US" sz="1400"/>
                        <a:t>8</a:t>
                      </a:r>
                      <a:endParaRPr/>
                    </a:p>
                  </a:txBody>
                  <a:tcPr marT="25725" marB="25725" marR="51425" marL="51425"/>
                </a:tc>
              </a:tr>
              <a:tr h="257175">
                <a:tc>
                  <a:txBody>
                    <a:bodyPr/>
                    <a:lstStyle/>
                    <a:p>
                      <a:pPr indent="0" lvl="0" marL="0" marR="0" rtl="0" algn="ctr">
                        <a:spcBef>
                          <a:spcPts val="0"/>
                        </a:spcBef>
                        <a:spcAft>
                          <a:spcPts val="0"/>
                        </a:spcAft>
                        <a:buNone/>
                      </a:pPr>
                      <a:r>
                        <a:rPr b="1" lang="en-US" sz="1400"/>
                        <a:t>J</a:t>
                      </a:r>
                      <a:endParaRPr/>
                    </a:p>
                  </a:txBody>
                  <a:tcPr marT="25725" marB="25725" marR="51425" marL="51425"/>
                </a:tc>
                <a:tc>
                  <a:txBody>
                    <a:bodyPr/>
                    <a:lstStyle/>
                    <a:p>
                      <a:pPr indent="0" lvl="0" marL="0" marR="0" rtl="0" algn="ctr">
                        <a:spcBef>
                          <a:spcPts val="0"/>
                        </a:spcBef>
                        <a:spcAft>
                          <a:spcPts val="0"/>
                        </a:spcAft>
                        <a:buNone/>
                      </a:pPr>
                      <a:r>
                        <a:rPr b="1" lang="en-US" sz="1400"/>
                        <a:t>K</a:t>
                      </a:r>
                      <a:endParaRPr/>
                    </a:p>
                  </a:txBody>
                  <a:tcPr marT="25725" marB="25725" marR="51425" marL="51425"/>
                </a:tc>
                <a:tc>
                  <a:txBody>
                    <a:bodyPr/>
                    <a:lstStyle/>
                    <a:p>
                      <a:pPr indent="0" lvl="0" marL="0" marR="0" rtl="0" algn="ctr">
                        <a:spcBef>
                          <a:spcPts val="0"/>
                        </a:spcBef>
                        <a:spcAft>
                          <a:spcPts val="0"/>
                        </a:spcAft>
                        <a:buNone/>
                      </a:pPr>
                      <a:r>
                        <a:rPr b="1" lang="en-US" sz="1400"/>
                        <a:t>L</a:t>
                      </a:r>
                      <a:endParaRPr/>
                    </a:p>
                  </a:txBody>
                  <a:tcPr marT="25725" marB="25725" marR="51425" marL="51425"/>
                </a:tc>
                <a:tc>
                  <a:txBody>
                    <a:bodyPr/>
                    <a:lstStyle/>
                    <a:p>
                      <a:pPr indent="0" lvl="0" marL="0" marR="0" rtl="0" algn="ctr">
                        <a:spcBef>
                          <a:spcPts val="0"/>
                        </a:spcBef>
                        <a:spcAft>
                          <a:spcPts val="0"/>
                        </a:spcAft>
                        <a:buNone/>
                      </a:pPr>
                      <a:r>
                        <a:rPr b="1" lang="en-US" sz="1400"/>
                        <a:t>M</a:t>
                      </a:r>
                      <a:endParaRPr/>
                    </a:p>
                  </a:txBody>
                  <a:tcPr marT="25725" marB="25725" marR="51425" marL="51425"/>
                </a:tc>
                <a:tc>
                  <a:txBody>
                    <a:bodyPr/>
                    <a:lstStyle/>
                    <a:p>
                      <a:pPr indent="0" lvl="0" marL="0" marR="0" rtl="0" algn="ctr">
                        <a:spcBef>
                          <a:spcPts val="0"/>
                        </a:spcBef>
                        <a:spcAft>
                          <a:spcPts val="0"/>
                        </a:spcAft>
                        <a:buNone/>
                      </a:pPr>
                      <a:r>
                        <a:rPr b="1" lang="en-US" sz="1400"/>
                        <a:t>N</a:t>
                      </a:r>
                      <a:endParaRPr/>
                    </a:p>
                  </a:txBody>
                  <a:tcPr marT="25725" marB="25725" marR="51425" marL="51425"/>
                </a:tc>
                <a:tc>
                  <a:txBody>
                    <a:bodyPr/>
                    <a:lstStyle/>
                    <a:p>
                      <a:pPr indent="0" lvl="0" marL="0" marR="0" rtl="0" algn="ctr">
                        <a:spcBef>
                          <a:spcPts val="0"/>
                        </a:spcBef>
                        <a:spcAft>
                          <a:spcPts val="0"/>
                        </a:spcAft>
                        <a:buNone/>
                      </a:pPr>
                      <a:r>
                        <a:rPr b="1" lang="en-US" sz="1400"/>
                        <a:t>O</a:t>
                      </a:r>
                      <a:endParaRPr/>
                    </a:p>
                  </a:txBody>
                  <a:tcPr marT="25725" marB="25725" marR="51425" marL="51425"/>
                </a:tc>
                <a:tc>
                  <a:txBody>
                    <a:bodyPr/>
                    <a:lstStyle/>
                    <a:p>
                      <a:pPr indent="0" lvl="0" marL="0" marR="0" rtl="0" algn="ctr">
                        <a:spcBef>
                          <a:spcPts val="0"/>
                        </a:spcBef>
                        <a:spcAft>
                          <a:spcPts val="0"/>
                        </a:spcAft>
                        <a:buNone/>
                      </a:pPr>
                      <a:r>
                        <a:rPr b="1" lang="en-US" sz="1400"/>
                        <a:t>P</a:t>
                      </a:r>
                      <a:endParaRPr/>
                    </a:p>
                  </a:txBody>
                  <a:tcPr marT="25725" marB="25725" marR="51425" marL="51425"/>
                </a:tc>
                <a:tc>
                  <a:txBody>
                    <a:bodyPr/>
                    <a:lstStyle/>
                    <a:p>
                      <a:pPr indent="0" lvl="0" marL="0" marR="0" rtl="0" algn="ctr">
                        <a:spcBef>
                          <a:spcPts val="0"/>
                        </a:spcBef>
                        <a:spcAft>
                          <a:spcPts val="0"/>
                        </a:spcAft>
                        <a:buNone/>
                      </a:pPr>
                      <a:r>
                        <a:rPr b="1" lang="en-US" sz="1400"/>
                        <a:t>Q</a:t>
                      </a:r>
                      <a:endParaRPr/>
                    </a:p>
                  </a:txBody>
                  <a:tcPr marT="25725" marB="25725" marR="51425" marL="51425"/>
                </a:tc>
                <a:tc>
                  <a:txBody>
                    <a:bodyPr/>
                    <a:lstStyle/>
                    <a:p>
                      <a:pPr indent="0" lvl="0" marL="0" marR="0" rtl="0" algn="ctr">
                        <a:spcBef>
                          <a:spcPts val="0"/>
                        </a:spcBef>
                        <a:spcAft>
                          <a:spcPts val="0"/>
                        </a:spcAft>
                        <a:buNone/>
                      </a:pPr>
                      <a:r>
                        <a:rPr b="1" lang="en-US" sz="1400"/>
                        <a:t>R</a:t>
                      </a:r>
                      <a:endParaRPr/>
                    </a:p>
                  </a:txBody>
                  <a:tcPr marT="25725" marB="25725" marR="51425" marL="51425"/>
                </a:tc>
              </a:tr>
              <a:tr h="257175">
                <a:tc>
                  <a:txBody>
                    <a:bodyPr/>
                    <a:lstStyle/>
                    <a:p>
                      <a:pPr indent="0" lvl="0" marL="0" marR="0" rtl="0" algn="ctr">
                        <a:spcBef>
                          <a:spcPts val="0"/>
                        </a:spcBef>
                        <a:spcAft>
                          <a:spcPts val="0"/>
                        </a:spcAft>
                        <a:buNone/>
                      </a:pPr>
                      <a:r>
                        <a:rPr lang="en-US" sz="1400"/>
                        <a:t>9</a:t>
                      </a:r>
                      <a:endParaRPr/>
                    </a:p>
                  </a:txBody>
                  <a:tcPr marT="25725" marB="25725" marR="51425" marL="51425"/>
                </a:tc>
                <a:tc>
                  <a:txBody>
                    <a:bodyPr/>
                    <a:lstStyle/>
                    <a:p>
                      <a:pPr indent="0" lvl="0" marL="0" marR="0" rtl="0" algn="ctr">
                        <a:spcBef>
                          <a:spcPts val="0"/>
                        </a:spcBef>
                        <a:spcAft>
                          <a:spcPts val="0"/>
                        </a:spcAft>
                        <a:buNone/>
                      </a:pPr>
                      <a:r>
                        <a:rPr lang="en-US" sz="1400"/>
                        <a:t>10</a:t>
                      </a:r>
                      <a:endParaRPr/>
                    </a:p>
                  </a:txBody>
                  <a:tcPr marT="25725" marB="25725" marR="51425" marL="51425"/>
                </a:tc>
                <a:tc>
                  <a:txBody>
                    <a:bodyPr/>
                    <a:lstStyle/>
                    <a:p>
                      <a:pPr indent="0" lvl="0" marL="0" marR="0" rtl="0" algn="ctr">
                        <a:spcBef>
                          <a:spcPts val="0"/>
                        </a:spcBef>
                        <a:spcAft>
                          <a:spcPts val="0"/>
                        </a:spcAft>
                        <a:buNone/>
                      </a:pPr>
                      <a:r>
                        <a:rPr lang="en-US" sz="1400"/>
                        <a:t>11</a:t>
                      </a:r>
                      <a:endParaRPr/>
                    </a:p>
                  </a:txBody>
                  <a:tcPr marT="25725" marB="25725" marR="51425" marL="51425"/>
                </a:tc>
                <a:tc>
                  <a:txBody>
                    <a:bodyPr/>
                    <a:lstStyle/>
                    <a:p>
                      <a:pPr indent="0" lvl="0" marL="0" marR="0" rtl="0" algn="ctr">
                        <a:spcBef>
                          <a:spcPts val="0"/>
                        </a:spcBef>
                        <a:spcAft>
                          <a:spcPts val="0"/>
                        </a:spcAft>
                        <a:buNone/>
                      </a:pPr>
                      <a:r>
                        <a:rPr lang="en-US" sz="1400"/>
                        <a:t>12</a:t>
                      </a:r>
                      <a:endParaRPr/>
                    </a:p>
                  </a:txBody>
                  <a:tcPr marT="25725" marB="25725" marR="51425" marL="51425"/>
                </a:tc>
                <a:tc>
                  <a:txBody>
                    <a:bodyPr/>
                    <a:lstStyle/>
                    <a:p>
                      <a:pPr indent="0" lvl="0" marL="0" marR="0" rtl="0" algn="ctr">
                        <a:spcBef>
                          <a:spcPts val="0"/>
                        </a:spcBef>
                        <a:spcAft>
                          <a:spcPts val="0"/>
                        </a:spcAft>
                        <a:buNone/>
                      </a:pPr>
                      <a:r>
                        <a:rPr lang="en-US" sz="1400"/>
                        <a:t>13</a:t>
                      </a:r>
                      <a:endParaRPr/>
                    </a:p>
                  </a:txBody>
                  <a:tcPr marT="25725" marB="25725" marR="51425" marL="51425"/>
                </a:tc>
                <a:tc>
                  <a:txBody>
                    <a:bodyPr/>
                    <a:lstStyle/>
                    <a:p>
                      <a:pPr indent="0" lvl="0" marL="0" marR="0" rtl="0" algn="ctr">
                        <a:spcBef>
                          <a:spcPts val="0"/>
                        </a:spcBef>
                        <a:spcAft>
                          <a:spcPts val="0"/>
                        </a:spcAft>
                        <a:buNone/>
                      </a:pPr>
                      <a:r>
                        <a:rPr lang="en-US" sz="1400"/>
                        <a:t>14</a:t>
                      </a:r>
                      <a:endParaRPr/>
                    </a:p>
                  </a:txBody>
                  <a:tcPr marT="25725" marB="25725" marR="51425" marL="51425"/>
                </a:tc>
                <a:tc>
                  <a:txBody>
                    <a:bodyPr/>
                    <a:lstStyle/>
                    <a:p>
                      <a:pPr indent="0" lvl="0" marL="0" marR="0" rtl="0" algn="ctr">
                        <a:spcBef>
                          <a:spcPts val="0"/>
                        </a:spcBef>
                        <a:spcAft>
                          <a:spcPts val="0"/>
                        </a:spcAft>
                        <a:buNone/>
                      </a:pPr>
                      <a:r>
                        <a:rPr lang="en-US" sz="1400"/>
                        <a:t>15</a:t>
                      </a:r>
                      <a:endParaRPr/>
                    </a:p>
                  </a:txBody>
                  <a:tcPr marT="25725" marB="25725" marR="51425" marL="51425"/>
                </a:tc>
                <a:tc>
                  <a:txBody>
                    <a:bodyPr/>
                    <a:lstStyle/>
                    <a:p>
                      <a:pPr indent="0" lvl="0" marL="0" marR="0" rtl="0" algn="ctr">
                        <a:spcBef>
                          <a:spcPts val="0"/>
                        </a:spcBef>
                        <a:spcAft>
                          <a:spcPts val="0"/>
                        </a:spcAft>
                        <a:buNone/>
                      </a:pPr>
                      <a:r>
                        <a:rPr lang="en-US" sz="1400"/>
                        <a:t>16</a:t>
                      </a:r>
                      <a:endParaRPr/>
                    </a:p>
                  </a:txBody>
                  <a:tcPr marT="25725" marB="25725" marR="51425" marL="51425"/>
                </a:tc>
                <a:tc>
                  <a:txBody>
                    <a:bodyPr/>
                    <a:lstStyle/>
                    <a:p>
                      <a:pPr indent="0" lvl="0" marL="0" marR="0" rtl="0" algn="ctr">
                        <a:spcBef>
                          <a:spcPts val="0"/>
                        </a:spcBef>
                        <a:spcAft>
                          <a:spcPts val="0"/>
                        </a:spcAft>
                        <a:buNone/>
                      </a:pPr>
                      <a:r>
                        <a:rPr lang="en-US" sz="1400"/>
                        <a:t>17</a:t>
                      </a:r>
                      <a:endParaRPr/>
                    </a:p>
                  </a:txBody>
                  <a:tcPr marT="25725" marB="25725" marR="51425" marL="51425"/>
                </a:tc>
              </a:tr>
              <a:tr h="257175">
                <a:tc>
                  <a:txBody>
                    <a:bodyPr/>
                    <a:lstStyle/>
                    <a:p>
                      <a:pPr indent="0" lvl="0" marL="0" marR="0" rtl="0" algn="ctr">
                        <a:spcBef>
                          <a:spcPts val="0"/>
                        </a:spcBef>
                        <a:spcAft>
                          <a:spcPts val="0"/>
                        </a:spcAft>
                        <a:buNone/>
                      </a:pPr>
                      <a:r>
                        <a:rPr b="1" lang="en-US" sz="1400"/>
                        <a:t>S</a:t>
                      </a:r>
                      <a:endParaRPr/>
                    </a:p>
                  </a:txBody>
                  <a:tcPr marT="25725" marB="25725" marR="51425" marL="51425"/>
                </a:tc>
                <a:tc>
                  <a:txBody>
                    <a:bodyPr/>
                    <a:lstStyle/>
                    <a:p>
                      <a:pPr indent="0" lvl="0" marL="0" marR="0" rtl="0" algn="ctr">
                        <a:spcBef>
                          <a:spcPts val="0"/>
                        </a:spcBef>
                        <a:spcAft>
                          <a:spcPts val="0"/>
                        </a:spcAft>
                        <a:buNone/>
                      </a:pPr>
                      <a:r>
                        <a:rPr b="1" lang="en-US" sz="1400"/>
                        <a:t>T</a:t>
                      </a:r>
                      <a:endParaRPr/>
                    </a:p>
                  </a:txBody>
                  <a:tcPr marT="25725" marB="25725" marR="51425" marL="51425"/>
                </a:tc>
                <a:tc>
                  <a:txBody>
                    <a:bodyPr/>
                    <a:lstStyle/>
                    <a:p>
                      <a:pPr indent="0" lvl="0" marL="0" marR="0" rtl="0" algn="ctr">
                        <a:spcBef>
                          <a:spcPts val="0"/>
                        </a:spcBef>
                        <a:spcAft>
                          <a:spcPts val="0"/>
                        </a:spcAft>
                        <a:buNone/>
                      </a:pPr>
                      <a:r>
                        <a:rPr b="1" lang="en-US" sz="1400"/>
                        <a:t>U</a:t>
                      </a:r>
                      <a:endParaRPr/>
                    </a:p>
                  </a:txBody>
                  <a:tcPr marT="25725" marB="25725" marR="51425" marL="51425"/>
                </a:tc>
                <a:tc>
                  <a:txBody>
                    <a:bodyPr/>
                    <a:lstStyle/>
                    <a:p>
                      <a:pPr indent="0" lvl="0" marL="0" marR="0" rtl="0" algn="ctr">
                        <a:spcBef>
                          <a:spcPts val="0"/>
                        </a:spcBef>
                        <a:spcAft>
                          <a:spcPts val="0"/>
                        </a:spcAft>
                        <a:buNone/>
                      </a:pPr>
                      <a:r>
                        <a:rPr b="1" lang="en-US" sz="1400"/>
                        <a:t>V</a:t>
                      </a:r>
                      <a:endParaRPr/>
                    </a:p>
                  </a:txBody>
                  <a:tcPr marT="25725" marB="25725" marR="51425" marL="51425"/>
                </a:tc>
                <a:tc>
                  <a:txBody>
                    <a:bodyPr/>
                    <a:lstStyle/>
                    <a:p>
                      <a:pPr indent="0" lvl="0" marL="0" marR="0" rtl="0" algn="ctr">
                        <a:spcBef>
                          <a:spcPts val="0"/>
                        </a:spcBef>
                        <a:spcAft>
                          <a:spcPts val="0"/>
                        </a:spcAft>
                        <a:buNone/>
                      </a:pPr>
                      <a:r>
                        <a:rPr b="1" lang="en-US" sz="1400"/>
                        <a:t>W</a:t>
                      </a:r>
                      <a:endParaRPr/>
                    </a:p>
                  </a:txBody>
                  <a:tcPr marT="25725" marB="25725" marR="51425" marL="51425"/>
                </a:tc>
                <a:tc>
                  <a:txBody>
                    <a:bodyPr/>
                    <a:lstStyle/>
                    <a:p>
                      <a:pPr indent="0" lvl="0" marL="0" marR="0" rtl="0" algn="ctr">
                        <a:spcBef>
                          <a:spcPts val="0"/>
                        </a:spcBef>
                        <a:spcAft>
                          <a:spcPts val="0"/>
                        </a:spcAft>
                        <a:buNone/>
                      </a:pPr>
                      <a:r>
                        <a:rPr b="1" lang="en-US" sz="1400"/>
                        <a:t>X</a:t>
                      </a:r>
                      <a:endParaRPr/>
                    </a:p>
                  </a:txBody>
                  <a:tcPr marT="25725" marB="25725" marR="51425" marL="51425"/>
                </a:tc>
                <a:tc>
                  <a:txBody>
                    <a:bodyPr/>
                    <a:lstStyle/>
                    <a:p>
                      <a:pPr indent="0" lvl="0" marL="0" marR="0" rtl="0" algn="ctr">
                        <a:spcBef>
                          <a:spcPts val="0"/>
                        </a:spcBef>
                        <a:spcAft>
                          <a:spcPts val="0"/>
                        </a:spcAft>
                        <a:buNone/>
                      </a:pPr>
                      <a:r>
                        <a:rPr b="1" lang="en-US" sz="1400"/>
                        <a:t>Y</a:t>
                      </a:r>
                      <a:endParaRPr/>
                    </a:p>
                  </a:txBody>
                  <a:tcPr marT="25725" marB="25725" marR="51425" marL="51425"/>
                </a:tc>
                <a:tc>
                  <a:txBody>
                    <a:bodyPr/>
                    <a:lstStyle/>
                    <a:p>
                      <a:pPr indent="0" lvl="0" marL="0" marR="0" rtl="0" algn="ctr">
                        <a:spcBef>
                          <a:spcPts val="0"/>
                        </a:spcBef>
                        <a:spcAft>
                          <a:spcPts val="0"/>
                        </a:spcAft>
                        <a:buNone/>
                      </a:pPr>
                      <a:r>
                        <a:rPr b="1" lang="en-US" sz="1400"/>
                        <a:t>Z</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r h="257175">
                <a:tc>
                  <a:txBody>
                    <a:bodyPr/>
                    <a:lstStyle/>
                    <a:p>
                      <a:pPr indent="0" lvl="0" marL="0" marR="0" rtl="0" algn="ctr">
                        <a:spcBef>
                          <a:spcPts val="0"/>
                        </a:spcBef>
                        <a:spcAft>
                          <a:spcPts val="0"/>
                        </a:spcAft>
                        <a:buNone/>
                      </a:pPr>
                      <a:r>
                        <a:rPr lang="en-US" sz="1400"/>
                        <a:t>18</a:t>
                      </a:r>
                      <a:endParaRPr/>
                    </a:p>
                  </a:txBody>
                  <a:tcPr marT="25725" marB="25725" marR="51425" marL="51425"/>
                </a:tc>
                <a:tc>
                  <a:txBody>
                    <a:bodyPr/>
                    <a:lstStyle/>
                    <a:p>
                      <a:pPr indent="0" lvl="0" marL="0" marR="0" rtl="0" algn="ctr">
                        <a:spcBef>
                          <a:spcPts val="0"/>
                        </a:spcBef>
                        <a:spcAft>
                          <a:spcPts val="0"/>
                        </a:spcAft>
                        <a:buNone/>
                      </a:pPr>
                      <a:r>
                        <a:rPr lang="en-US" sz="1400"/>
                        <a:t>19</a:t>
                      </a:r>
                      <a:endParaRPr/>
                    </a:p>
                  </a:txBody>
                  <a:tcPr marT="25725" marB="25725" marR="51425" marL="51425"/>
                </a:tc>
                <a:tc>
                  <a:txBody>
                    <a:bodyPr/>
                    <a:lstStyle/>
                    <a:p>
                      <a:pPr indent="0" lvl="0" marL="0" marR="0" rtl="0" algn="ctr">
                        <a:spcBef>
                          <a:spcPts val="0"/>
                        </a:spcBef>
                        <a:spcAft>
                          <a:spcPts val="0"/>
                        </a:spcAft>
                        <a:buNone/>
                      </a:pPr>
                      <a:r>
                        <a:rPr lang="en-US" sz="1400"/>
                        <a:t>20</a:t>
                      </a:r>
                      <a:endParaRPr/>
                    </a:p>
                  </a:txBody>
                  <a:tcPr marT="25725" marB="25725" marR="51425" marL="51425"/>
                </a:tc>
                <a:tc>
                  <a:txBody>
                    <a:bodyPr/>
                    <a:lstStyle/>
                    <a:p>
                      <a:pPr indent="0" lvl="0" marL="0" marR="0" rtl="0" algn="ctr">
                        <a:spcBef>
                          <a:spcPts val="0"/>
                        </a:spcBef>
                        <a:spcAft>
                          <a:spcPts val="0"/>
                        </a:spcAft>
                        <a:buNone/>
                      </a:pPr>
                      <a:r>
                        <a:rPr lang="en-US" sz="1400"/>
                        <a:t>21</a:t>
                      </a:r>
                      <a:endParaRPr/>
                    </a:p>
                  </a:txBody>
                  <a:tcPr marT="25725" marB="25725" marR="51425" marL="51425"/>
                </a:tc>
                <a:tc>
                  <a:txBody>
                    <a:bodyPr/>
                    <a:lstStyle/>
                    <a:p>
                      <a:pPr indent="0" lvl="0" marL="0" marR="0" rtl="0" algn="ctr">
                        <a:spcBef>
                          <a:spcPts val="0"/>
                        </a:spcBef>
                        <a:spcAft>
                          <a:spcPts val="0"/>
                        </a:spcAft>
                        <a:buNone/>
                      </a:pPr>
                      <a:r>
                        <a:rPr lang="en-US" sz="1400"/>
                        <a:t>22</a:t>
                      </a:r>
                      <a:endParaRPr/>
                    </a:p>
                  </a:txBody>
                  <a:tcPr marT="25725" marB="25725" marR="51425" marL="51425"/>
                </a:tc>
                <a:tc>
                  <a:txBody>
                    <a:bodyPr/>
                    <a:lstStyle/>
                    <a:p>
                      <a:pPr indent="0" lvl="0" marL="0" marR="0" rtl="0" algn="ctr">
                        <a:spcBef>
                          <a:spcPts val="0"/>
                        </a:spcBef>
                        <a:spcAft>
                          <a:spcPts val="0"/>
                        </a:spcAft>
                        <a:buNone/>
                      </a:pPr>
                      <a:r>
                        <a:rPr lang="en-US" sz="1400"/>
                        <a:t>23</a:t>
                      </a:r>
                      <a:endParaRPr/>
                    </a:p>
                  </a:txBody>
                  <a:tcPr marT="25725" marB="25725" marR="51425" marL="51425"/>
                </a:tc>
                <a:tc>
                  <a:txBody>
                    <a:bodyPr/>
                    <a:lstStyle/>
                    <a:p>
                      <a:pPr indent="0" lvl="0" marL="0" marR="0" rtl="0" algn="ctr">
                        <a:spcBef>
                          <a:spcPts val="0"/>
                        </a:spcBef>
                        <a:spcAft>
                          <a:spcPts val="0"/>
                        </a:spcAft>
                        <a:buNone/>
                      </a:pPr>
                      <a:r>
                        <a:rPr lang="en-US" sz="1400"/>
                        <a:t>24</a:t>
                      </a:r>
                      <a:endParaRPr/>
                    </a:p>
                  </a:txBody>
                  <a:tcPr marT="25725" marB="25725" marR="51425" marL="51425"/>
                </a:tc>
                <a:tc>
                  <a:txBody>
                    <a:bodyPr/>
                    <a:lstStyle/>
                    <a:p>
                      <a:pPr indent="0" lvl="0" marL="0" marR="0" rtl="0" algn="ctr">
                        <a:spcBef>
                          <a:spcPts val="0"/>
                        </a:spcBef>
                        <a:spcAft>
                          <a:spcPts val="0"/>
                        </a:spcAft>
                        <a:buNone/>
                      </a:pPr>
                      <a:r>
                        <a:rPr lang="en-US" sz="1400"/>
                        <a:t>25</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EXERCISE 2</a:t>
            </a:r>
            <a:endParaRPr/>
          </a:p>
        </p:txBody>
      </p:sp>
      <p:sp>
        <p:nvSpPr>
          <p:cNvPr id="373" name="Google Shape;373;p2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Decipher this Ciphertext:</a:t>
            </a:r>
            <a:endParaRPr/>
          </a:p>
          <a:p>
            <a:pPr indent="0" lvl="0" marL="0" rtl="0" algn="l">
              <a:lnSpc>
                <a:spcPct val="120000"/>
              </a:lnSpc>
              <a:spcBef>
                <a:spcPts val="900"/>
              </a:spcBef>
              <a:spcAft>
                <a:spcPts val="0"/>
              </a:spcAft>
              <a:buSzPts val="1800"/>
              <a:buNone/>
            </a:pPr>
            <a:r>
              <a:rPr lang="en-US">
                <a:latin typeface="Consolas"/>
                <a:ea typeface="Consolas"/>
                <a:cs typeface="Consolas"/>
                <a:sym typeface="Consolas"/>
              </a:rPr>
              <a:t>  I I P Q I F Y S T Q W W B T N U I U R E U F</a:t>
            </a:r>
            <a:endParaRPr>
              <a:latin typeface="Consolas"/>
              <a:ea typeface="Consolas"/>
              <a:cs typeface="Consolas"/>
              <a:sym typeface="Consolas"/>
            </a:endParaRPr>
          </a:p>
          <a:p>
            <a:pPr indent="0" lvl="0" marL="0" rtl="0" algn="l">
              <a:lnSpc>
                <a:spcPct val="120000"/>
              </a:lnSpc>
              <a:spcBef>
                <a:spcPts val="900"/>
              </a:spcBef>
              <a:spcAft>
                <a:spcPts val="0"/>
              </a:spcAft>
              <a:buSzPts val="1800"/>
              <a:buNone/>
            </a:pPr>
            <a:r>
              <a:rPr lang="en-US"/>
              <a:t>Key is </a:t>
            </a:r>
            <a:r>
              <a:rPr lang="en-US">
                <a:latin typeface="Consolas"/>
                <a:ea typeface="Consolas"/>
                <a:cs typeface="Consolas"/>
                <a:sym typeface="Consolas"/>
              </a:rPr>
              <a:t>MEC</a:t>
            </a:r>
            <a:endParaRPr/>
          </a:p>
          <a:p>
            <a:pPr indent="0" lvl="0" marL="0" rtl="0" algn="l">
              <a:lnSpc>
                <a:spcPct val="120000"/>
              </a:lnSpc>
              <a:spcBef>
                <a:spcPts val="900"/>
              </a:spcBef>
              <a:spcAft>
                <a:spcPts val="0"/>
              </a:spcAft>
              <a:buSzPts val="1800"/>
              <a:buNone/>
            </a:pPr>
            <a:r>
              <a:rPr b="1" lang="en-US" u="sng"/>
              <a:t>Hint:</a:t>
            </a:r>
            <a:endParaRPr/>
          </a:p>
          <a:p>
            <a:pPr indent="0" lvl="0" marL="0" rtl="0" algn="l">
              <a:lnSpc>
                <a:spcPct val="120000"/>
              </a:lnSpc>
              <a:spcBef>
                <a:spcPts val="900"/>
              </a:spcBef>
              <a:spcAft>
                <a:spcPts val="0"/>
              </a:spcAft>
              <a:buSzPts val="1800"/>
              <a:buNone/>
            </a:pPr>
            <a:r>
              <a:rPr lang="en-US"/>
              <a:t>   2 - 5 </a:t>
            </a:r>
            <a:r>
              <a:rPr i="1" lang="en-US" sz="1800">
                <a:latin typeface="Consolas"/>
                <a:ea typeface="Consolas"/>
                <a:cs typeface="Consolas"/>
                <a:sym typeface="Consolas"/>
              </a:rPr>
              <a:t>mod</a:t>
            </a:r>
            <a:r>
              <a:rPr lang="en-US" sz="1800">
                <a:latin typeface="Consolas"/>
                <a:ea typeface="Consolas"/>
                <a:cs typeface="Consolas"/>
                <a:sym typeface="Consolas"/>
              </a:rPr>
              <a:t> 26</a:t>
            </a:r>
            <a:endParaRPr/>
          </a:p>
          <a:p>
            <a:pPr indent="0" lvl="0" marL="0" rtl="0" algn="l">
              <a:lnSpc>
                <a:spcPct val="120000"/>
              </a:lnSpc>
              <a:spcBef>
                <a:spcPts val="900"/>
              </a:spcBef>
              <a:spcAft>
                <a:spcPts val="0"/>
              </a:spcAft>
              <a:buSzPts val="1800"/>
              <a:buNone/>
            </a:pPr>
            <a:r>
              <a:rPr lang="en-US">
                <a:latin typeface="Consolas"/>
                <a:ea typeface="Consolas"/>
                <a:cs typeface="Consolas"/>
                <a:sym typeface="Consolas"/>
              </a:rPr>
              <a:t>Is same as</a:t>
            </a:r>
            <a:endParaRPr/>
          </a:p>
          <a:p>
            <a:pPr indent="0" lvl="0" marL="0" rtl="0" algn="l">
              <a:lnSpc>
                <a:spcPct val="120000"/>
              </a:lnSpc>
              <a:spcBef>
                <a:spcPts val="900"/>
              </a:spcBef>
              <a:spcAft>
                <a:spcPts val="0"/>
              </a:spcAft>
              <a:buSzPts val="1800"/>
              <a:buNone/>
            </a:pPr>
            <a:r>
              <a:rPr lang="en-US">
                <a:latin typeface="Consolas"/>
                <a:ea typeface="Consolas"/>
                <a:cs typeface="Consolas"/>
                <a:sym typeface="Consolas"/>
              </a:rPr>
              <a:t>  (2-5)+26 </a:t>
            </a:r>
            <a:r>
              <a:rPr i="1" lang="en-US" sz="1800">
                <a:latin typeface="Consolas"/>
                <a:ea typeface="Consolas"/>
                <a:cs typeface="Consolas"/>
                <a:sym typeface="Consolas"/>
              </a:rPr>
              <a:t>mod</a:t>
            </a:r>
            <a:r>
              <a:rPr lang="en-US" sz="1800">
                <a:latin typeface="Consolas"/>
                <a:ea typeface="Consolas"/>
                <a:cs typeface="Consolas"/>
                <a:sym typeface="Consolas"/>
              </a:rPr>
              <a:t> 26 = 23</a:t>
            </a:r>
            <a:endParaRPr/>
          </a:p>
        </p:txBody>
      </p:sp>
      <p:graphicFrame>
        <p:nvGraphicFramePr>
          <p:cNvPr id="374" name="Google Shape;374;p22" title="letter to number table"/>
          <p:cNvGraphicFramePr/>
          <p:nvPr/>
        </p:nvGraphicFramePr>
        <p:xfrm>
          <a:off x="4484240" y="2074012"/>
          <a:ext cx="3000000" cy="3000000"/>
        </p:xfrm>
        <a:graphic>
          <a:graphicData uri="http://schemas.openxmlformats.org/drawingml/2006/table">
            <a:tbl>
              <a:tblPr bandRow="1" firstRow="1">
                <a:noFill/>
                <a:tableStyleId>{A471B0CE-B4C2-4B2B-8293-69640C80867F}</a:tableStyleId>
              </a:tblPr>
              <a:tblGrid>
                <a:gridCol w="372050"/>
                <a:gridCol w="372050"/>
                <a:gridCol w="372050"/>
                <a:gridCol w="372050"/>
                <a:gridCol w="372050"/>
                <a:gridCol w="372050"/>
                <a:gridCol w="372050"/>
                <a:gridCol w="372050"/>
                <a:gridCol w="372050"/>
              </a:tblGrid>
              <a:tr h="251500">
                <a:tc>
                  <a:txBody>
                    <a:bodyPr/>
                    <a:lstStyle/>
                    <a:p>
                      <a:pPr indent="0" lvl="0" marL="0" marR="0" rtl="0" algn="ctr">
                        <a:spcBef>
                          <a:spcPts val="0"/>
                        </a:spcBef>
                        <a:spcAft>
                          <a:spcPts val="0"/>
                        </a:spcAft>
                        <a:buNone/>
                      </a:pPr>
                      <a:r>
                        <a:rPr lang="en-US" sz="1400"/>
                        <a:t>A</a:t>
                      </a:r>
                      <a:endParaRPr/>
                    </a:p>
                  </a:txBody>
                  <a:tcPr marT="25725" marB="25725" marR="51425" marL="51425"/>
                </a:tc>
                <a:tc>
                  <a:txBody>
                    <a:bodyPr/>
                    <a:lstStyle/>
                    <a:p>
                      <a:pPr indent="0" lvl="0" marL="0" marR="0" rtl="0" algn="ctr">
                        <a:spcBef>
                          <a:spcPts val="0"/>
                        </a:spcBef>
                        <a:spcAft>
                          <a:spcPts val="0"/>
                        </a:spcAft>
                        <a:buNone/>
                      </a:pPr>
                      <a:r>
                        <a:rPr lang="en-US" sz="1400"/>
                        <a:t>B</a:t>
                      </a:r>
                      <a:endParaRPr/>
                    </a:p>
                  </a:txBody>
                  <a:tcPr marT="25725" marB="25725" marR="51425" marL="51425"/>
                </a:tc>
                <a:tc>
                  <a:txBody>
                    <a:bodyPr/>
                    <a:lstStyle/>
                    <a:p>
                      <a:pPr indent="0" lvl="0" marL="0" marR="0" rtl="0" algn="ctr">
                        <a:spcBef>
                          <a:spcPts val="0"/>
                        </a:spcBef>
                        <a:spcAft>
                          <a:spcPts val="0"/>
                        </a:spcAft>
                        <a:buNone/>
                      </a:pPr>
                      <a:r>
                        <a:rPr lang="en-US" sz="1400"/>
                        <a:t>C</a:t>
                      </a:r>
                      <a:endParaRPr/>
                    </a:p>
                  </a:txBody>
                  <a:tcPr marT="25725" marB="25725" marR="51425" marL="51425"/>
                </a:tc>
                <a:tc>
                  <a:txBody>
                    <a:bodyPr/>
                    <a:lstStyle/>
                    <a:p>
                      <a:pPr indent="0" lvl="0" marL="0" marR="0" rtl="0" algn="ctr">
                        <a:spcBef>
                          <a:spcPts val="0"/>
                        </a:spcBef>
                        <a:spcAft>
                          <a:spcPts val="0"/>
                        </a:spcAft>
                        <a:buNone/>
                      </a:pPr>
                      <a:r>
                        <a:rPr lang="en-US" sz="1400"/>
                        <a:t>D</a:t>
                      </a:r>
                      <a:endParaRPr/>
                    </a:p>
                  </a:txBody>
                  <a:tcPr marT="25725" marB="25725" marR="51425" marL="51425"/>
                </a:tc>
                <a:tc>
                  <a:txBody>
                    <a:bodyPr/>
                    <a:lstStyle/>
                    <a:p>
                      <a:pPr indent="0" lvl="0" marL="0" marR="0" rtl="0" algn="ctr">
                        <a:spcBef>
                          <a:spcPts val="0"/>
                        </a:spcBef>
                        <a:spcAft>
                          <a:spcPts val="0"/>
                        </a:spcAft>
                        <a:buNone/>
                      </a:pPr>
                      <a:r>
                        <a:rPr lang="en-US" sz="1400"/>
                        <a:t>E</a:t>
                      </a:r>
                      <a:endParaRPr/>
                    </a:p>
                  </a:txBody>
                  <a:tcPr marT="25725" marB="25725" marR="51425" marL="51425"/>
                </a:tc>
                <a:tc>
                  <a:txBody>
                    <a:bodyPr/>
                    <a:lstStyle/>
                    <a:p>
                      <a:pPr indent="0" lvl="0" marL="0" marR="0" rtl="0" algn="ctr">
                        <a:spcBef>
                          <a:spcPts val="0"/>
                        </a:spcBef>
                        <a:spcAft>
                          <a:spcPts val="0"/>
                        </a:spcAft>
                        <a:buNone/>
                      </a:pPr>
                      <a:r>
                        <a:rPr lang="en-US" sz="1400"/>
                        <a:t>F</a:t>
                      </a:r>
                      <a:endParaRPr/>
                    </a:p>
                  </a:txBody>
                  <a:tcPr marT="25725" marB="25725" marR="51425" marL="51425"/>
                </a:tc>
                <a:tc>
                  <a:txBody>
                    <a:bodyPr/>
                    <a:lstStyle/>
                    <a:p>
                      <a:pPr indent="0" lvl="0" marL="0" marR="0" rtl="0" algn="ctr">
                        <a:spcBef>
                          <a:spcPts val="0"/>
                        </a:spcBef>
                        <a:spcAft>
                          <a:spcPts val="0"/>
                        </a:spcAft>
                        <a:buNone/>
                      </a:pPr>
                      <a:r>
                        <a:rPr lang="en-US" sz="1400"/>
                        <a:t>G</a:t>
                      </a:r>
                      <a:endParaRPr/>
                    </a:p>
                  </a:txBody>
                  <a:tcPr marT="25725" marB="25725" marR="51425" marL="51425"/>
                </a:tc>
                <a:tc>
                  <a:txBody>
                    <a:bodyPr/>
                    <a:lstStyle/>
                    <a:p>
                      <a:pPr indent="0" lvl="0" marL="0" marR="0" rtl="0" algn="ctr">
                        <a:spcBef>
                          <a:spcPts val="0"/>
                        </a:spcBef>
                        <a:spcAft>
                          <a:spcPts val="0"/>
                        </a:spcAft>
                        <a:buNone/>
                      </a:pPr>
                      <a:r>
                        <a:rPr lang="en-US" sz="1400"/>
                        <a:t>H</a:t>
                      </a:r>
                      <a:endParaRPr/>
                    </a:p>
                  </a:txBody>
                  <a:tcPr marT="25725" marB="25725" marR="51425" marL="51425"/>
                </a:tc>
                <a:tc>
                  <a:txBody>
                    <a:bodyPr/>
                    <a:lstStyle/>
                    <a:p>
                      <a:pPr indent="0" lvl="0" marL="0" marR="0" rtl="0" algn="ctr">
                        <a:spcBef>
                          <a:spcPts val="0"/>
                        </a:spcBef>
                        <a:spcAft>
                          <a:spcPts val="0"/>
                        </a:spcAft>
                        <a:buNone/>
                      </a:pPr>
                      <a:r>
                        <a:rPr lang="en-US" sz="1400"/>
                        <a:t>I</a:t>
                      </a:r>
                      <a:endParaRPr/>
                    </a:p>
                  </a:txBody>
                  <a:tcPr marT="25725" marB="25725" marR="51425" marL="51425"/>
                </a:tc>
              </a:tr>
              <a:tr h="257175">
                <a:tc>
                  <a:txBody>
                    <a:bodyPr/>
                    <a:lstStyle/>
                    <a:p>
                      <a:pPr indent="0" lvl="0" marL="0" marR="0" rtl="0" algn="ctr">
                        <a:spcBef>
                          <a:spcPts val="0"/>
                        </a:spcBef>
                        <a:spcAft>
                          <a:spcPts val="0"/>
                        </a:spcAft>
                        <a:buNone/>
                      </a:pPr>
                      <a:r>
                        <a:rPr lang="en-US" sz="1400"/>
                        <a:t>0</a:t>
                      </a:r>
                      <a:endParaRPr/>
                    </a:p>
                  </a:txBody>
                  <a:tcPr marT="25725" marB="25725" marR="51425" marL="51425"/>
                </a:tc>
                <a:tc>
                  <a:txBody>
                    <a:bodyPr/>
                    <a:lstStyle/>
                    <a:p>
                      <a:pPr indent="0" lvl="0" marL="0" marR="0" rtl="0" algn="ctr">
                        <a:spcBef>
                          <a:spcPts val="0"/>
                        </a:spcBef>
                        <a:spcAft>
                          <a:spcPts val="0"/>
                        </a:spcAft>
                        <a:buNone/>
                      </a:pPr>
                      <a:r>
                        <a:rPr lang="en-US" sz="1400"/>
                        <a:t>1</a:t>
                      </a:r>
                      <a:endParaRPr/>
                    </a:p>
                  </a:txBody>
                  <a:tcPr marT="25725" marB="25725" marR="51425" marL="51425"/>
                </a:tc>
                <a:tc>
                  <a:txBody>
                    <a:bodyPr/>
                    <a:lstStyle/>
                    <a:p>
                      <a:pPr indent="0" lvl="0" marL="0" marR="0" rtl="0" algn="ctr">
                        <a:spcBef>
                          <a:spcPts val="0"/>
                        </a:spcBef>
                        <a:spcAft>
                          <a:spcPts val="0"/>
                        </a:spcAft>
                        <a:buNone/>
                      </a:pPr>
                      <a:r>
                        <a:rPr lang="en-US" sz="1400"/>
                        <a:t>2</a:t>
                      </a:r>
                      <a:endParaRPr/>
                    </a:p>
                  </a:txBody>
                  <a:tcPr marT="25725" marB="25725" marR="51425" marL="51425"/>
                </a:tc>
                <a:tc>
                  <a:txBody>
                    <a:bodyPr/>
                    <a:lstStyle/>
                    <a:p>
                      <a:pPr indent="0" lvl="0" marL="0" marR="0" rtl="0" algn="ctr">
                        <a:spcBef>
                          <a:spcPts val="0"/>
                        </a:spcBef>
                        <a:spcAft>
                          <a:spcPts val="0"/>
                        </a:spcAft>
                        <a:buNone/>
                      </a:pPr>
                      <a:r>
                        <a:rPr lang="en-US" sz="1400"/>
                        <a:t>3</a:t>
                      </a:r>
                      <a:endParaRPr/>
                    </a:p>
                  </a:txBody>
                  <a:tcPr marT="25725" marB="25725" marR="51425" marL="51425"/>
                </a:tc>
                <a:tc>
                  <a:txBody>
                    <a:bodyPr/>
                    <a:lstStyle/>
                    <a:p>
                      <a:pPr indent="0" lvl="0" marL="0" marR="0" rtl="0" algn="ctr">
                        <a:spcBef>
                          <a:spcPts val="0"/>
                        </a:spcBef>
                        <a:spcAft>
                          <a:spcPts val="0"/>
                        </a:spcAft>
                        <a:buNone/>
                      </a:pPr>
                      <a:r>
                        <a:rPr lang="en-US" sz="1400"/>
                        <a:t>4</a:t>
                      </a:r>
                      <a:endParaRPr/>
                    </a:p>
                  </a:txBody>
                  <a:tcPr marT="25725" marB="25725" marR="51425" marL="51425"/>
                </a:tc>
                <a:tc>
                  <a:txBody>
                    <a:bodyPr/>
                    <a:lstStyle/>
                    <a:p>
                      <a:pPr indent="0" lvl="0" marL="0" marR="0" rtl="0" algn="ctr">
                        <a:spcBef>
                          <a:spcPts val="0"/>
                        </a:spcBef>
                        <a:spcAft>
                          <a:spcPts val="0"/>
                        </a:spcAft>
                        <a:buNone/>
                      </a:pPr>
                      <a:r>
                        <a:rPr lang="en-US" sz="1400"/>
                        <a:t>5</a:t>
                      </a:r>
                      <a:endParaRPr/>
                    </a:p>
                  </a:txBody>
                  <a:tcPr marT="25725" marB="25725" marR="51425" marL="51425"/>
                </a:tc>
                <a:tc>
                  <a:txBody>
                    <a:bodyPr/>
                    <a:lstStyle/>
                    <a:p>
                      <a:pPr indent="0" lvl="0" marL="0" marR="0" rtl="0" algn="ctr">
                        <a:spcBef>
                          <a:spcPts val="0"/>
                        </a:spcBef>
                        <a:spcAft>
                          <a:spcPts val="0"/>
                        </a:spcAft>
                        <a:buNone/>
                      </a:pPr>
                      <a:r>
                        <a:rPr lang="en-US" sz="1400"/>
                        <a:t>6</a:t>
                      </a:r>
                      <a:endParaRPr/>
                    </a:p>
                  </a:txBody>
                  <a:tcPr marT="25725" marB="25725" marR="51425" marL="51425"/>
                </a:tc>
                <a:tc>
                  <a:txBody>
                    <a:bodyPr/>
                    <a:lstStyle/>
                    <a:p>
                      <a:pPr indent="0" lvl="0" marL="0" marR="0" rtl="0" algn="ctr">
                        <a:spcBef>
                          <a:spcPts val="0"/>
                        </a:spcBef>
                        <a:spcAft>
                          <a:spcPts val="0"/>
                        </a:spcAft>
                        <a:buNone/>
                      </a:pPr>
                      <a:r>
                        <a:rPr lang="en-US" sz="1400"/>
                        <a:t>7</a:t>
                      </a:r>
                      <a:endParaRPr/>
                    </a:p>
                  </a:txBody>
                  <a:tcPr marT="25725" marB="25725" marR="51425" marL="51425"/>
                </a:tc>
                <a:tc>
                  <a:txBody>
                    <a:bodyPr/>
                    <a:lstStyle/>
                    <a:p>
                      <a:pPr indent="0" lvl="0" marL="0" marR="0" rtl="0" algn="ctr">
                        <a:spcBef>
                          <a:spcPts val="0"/>
                        </a:spcBef>
                        <a:spcAft>
                          <a:spcPts val="0"/>
                        </a:spcAft>
                        <a:buNone/>
                      </a:pPr>
                      <a:r>
                        <a:rPr lang="en-US" sz="1400"/>
                        <a:t>8</a:t>
                      </a:r>
                      <a:endParaRPr/>
                    </a:p>
                  </a:txBody>
                  <a:tcPr marT="25725" marB="25725" marR="51425" marL="51425"/>
                </a:tc>
              </a:tr>
              <a:tr h="257175">
                <a:tc>
                  <a:txBody>
                    <a:bodyPr/>
                    <a:lstStyle/>
                    <a:p>
                      <a:pPr indent="0" lvl="0" marL="0" marR="0" rtl="0" algn="ctr">
                        <a:spcBef>
                          <a:spcPts val="0"/>
                        </a:spcBef>
                        <a:spcAft>
                          <a:spcPts val="0"/>
                        </a:spcAft>
                        <a:buNone/>
                      </a:pPr>
                      <a:r>
                        <a:rPr b="1" lang="en-US" sz="1400"/>
                        <a:t>J</a:t>
                      </a:r>
                      <a:endParaRPr/>
                    </a:p>
                  </a:txBody>
                  <a:tcPr marT="25725" marB="25725" marR="51425" marL="51425"/>
                </a:tc>
                <a:tc>
                  <a:txBody>
                    <a:bodyPr/>
                    <a:lstStyle/>
                    <a:p>
                      <a:pPr indent="0" lvl="0" marL="0" marR="0" rtl="0" algn="ctr">
                        <a:spcBef>
                          <a:spcPts val="0"/>
                        </a:spcBef>
                        <a:spcAft>
                          <a:spcPts val="0"/>
                        </a:spcAft>
                        <a:buNone/>
                      </a:pPr>
                      <a:r>
                        <a:rPr b="1" lang="en-US" sz="1400"/>
                        <a:t>K</a:t>
                      </a:r>
                      <a:endParaRPr/>
                    </a:p>
                  </a:txBody>
                  <a:tcPr marT="25725" marB="25725" marR="51425" marL="51425"/>
                </a:tc>
                <a:tc>
                  <a:txBody>
                    <a:bodyPr/>
                    <a:lstStyle/>
                    <a:p>
                      <a:pPr indent="0" lvl="0" marL="0" marR="0" rtl="0" algn="ctr">
                        <a:spcBef>
                          <a:spcPts val="0"/>
                        </a:spcBef>
                        <a:spcAft>
                          <a:spcPts val="0"/>
                        </a:spcAft>
                        <a:buNone/>
                      </a:pPr>
                      <a:r>
                        <a:rPr b="1" lang="en-US" sz="1400"/>
                        <a:t>L</a:t>
                      </a:r>
                      <a:endParaRPr/>
                    </a:p>
                  </a:txBody>
                  <a:tcPr marT="25725" marB="25725" marR="51425" marL="51425"/>
                </a:tc>
                <a:tc>
                  <a:txBody>
                    <a:bodyPr/>
                    <a:lstStyle/>
                    <a:p>
                      <a:pPr indent="0" lvl="0" marL="0" marR="0" rtl="0" algn="ctr">
                        <a:spcBef>
                          <a:spcPts val="0"/>
                        </a:spcBef>
                        <a:spcAft>
                          <a:spcPts val="0"/>
                        </a:spcAft>
                        <a:buNone/>
                      </a:pPr>
                      <a:r>
                        <a:rPr b="1" lang="en-US" sz="1400"/>
                        <a:t>M</a:t>
                      </a:r>
                      <a:endParaRPr/>
                    </a:p>
                  </a:txBody>
                  <a:tcPr marT="25725" marB="25725" marR="51425" marL="51425"/>
                </a:tc>
                <a:tc>
                  <a:txBody>
                    <a:bodyPr/>
                    <a:lstStyle/>
                    <a:p>
                      <a:pPr indent="0" lvl="0" marL="0" marR="0" rtl="0" algn="ctr">
                        <a:spcBef>
                          <a:spcPts val="0"/>
                        </a:spcBef>
                        <a:spcAft>
                          <a:spcPts val="0"/>
                        </a:spcAft>
                        <a:buNone/>
                      </a:pPr>
                      <a:r>
                        <a:rPr b="1" lang="en-US" sz="1400"/>
                        <a:t>N</a:t>
                      </a:r>
                      <a:endParaRPr/>
                    </a:p>
                  </a:txBody>
                  <a:tcPr marT="25725" marB="25725" marR="51425" marL="51425"/>
                </a:tc>
                <a:tc>
                  <a:txBody>
                    <a:bodyPr/>
                    <a:lstStyle/>
                    <a:p>
                      <a:pPr indent="0" lvl="0" marL="0" marR="0" rtl="0" algn="ctr">
                        <a:spcBef>
                          <a:spcPts val="0"/>
                        </a:spcBef>
                        <a:spcAft>
                          <a:spcPts val="0"/>
                        </a:spcAft>
                        <a:buNone/>
                      </a:pPr>
                      <a:r>
                        <a:rPr b="1" lang="en-US" sz="1400"/>
                        <a:t>O</a:t>
                      </a:r>
                      <a:endParaRPr/>
                    </a:p>
                  </a:txBody>
                  <a:tcPr marT="25725" marB="25725" marR="51425" marL="51425"/>
                </a:tc>
                <a:tc>
                  <a:txBody>
                    <a:bodyPr/>
                    <a:lstStyle/>
                    <a:p>
                      <a:pPr indent="0" lvl="0" marL="0" marR="0" rtl="0" algn="ctr">
                        <a:spcBef>
                          <a:spcPts val="0"/>
                        </a:spcBef>
                        <a:spcAft>
                          <a:spcPts val="0"/>
                        </a:spcAft>
                        <a:buNone/>
                      </a:pPr>
                      <a:r>
                        <a:rPr b="1" lang="en-US" sz="1400"/>
                        <a:t>P</a:t>
                      </a:r>
                      <a:endParaRPr/>
                    </a:p>
                  </a:txBody>
                  <a:tcPr marT="25725" marB="25725" marR="51425" marL="51425"/>
                </a:tc>
                <a:tc>
                  <a:txBody>
                    <a:bodyPr/>
                    <a:lstStyle/>
                    <a:p>
                      <a:pPr indent="0" lvl="0" marL="0" marR="0" rtl="0" algn="ctr">
                        <a:spcBef>
                          <a:spcPts val="0"/>
                        </a:spcBef>
                        <a:spcAft>
                          <a:spcPts val="0"/>
                        </a:spcAft>
                        <a:buNone/>
                      </a:pPr>
                      <a:r>
                        <a:rPr b="1" lang="en-US" sz="1400"/>
                        <a:t>Q</a:t>
                      </a:r>
                      <a:endParaRPr/>
                    </a:p>
                  </a:txBody>
                  <a:tcPr marT="25725" marB="25725" marR="51425" marL="51425"/>
                </a:tc>
                <a:tc>
                  <a:txBody>
                    <a:bodyPr/>
                    <a:lstStyle/>
                    <a:p>
                      <a:pPr indent="0" lvl="0" marL="0" marR="0" rtl="0" algn="ctr">
                        <a:spcBef>
                          <a:spcPts val="0"/>
                        </a:spcBef>
                        <a:spcAft>
                          <a:spcPts val="0"/>
                        </a:spcAft>
                        <a:buNone/>
                      </a:pPr>
                      <a:r>
                        <a:rPr b="1" lang="en-US" sz="1400"/>
                        <a:t>R</a:t>
                      </a:r>
                      <a:endParaRPr/>
                    </a:p>
                  </a:txBody>
                  <a:tcPr marT="25725" marB="25725" marR="51425" marL="51425"/>
                </a:tc>
              </a:tr>
              <a:tr h="257175">
                <a:tc>
                  <a:txBody>
                    <a:bodyPr/>
                    <a:lstStyle/>
                    <a:p>
                      <a:pPr indent="0" lvl="0" marL="0" marR="0" rtl="0" algn="ctr">
                        <a:spcBef>
                          <a:spcPts val="0"/>
                        </a:spcBef>
                        <a:spcAft>
                          <a:spcPts val="0"/>
                        </a:spcAft>
                        <a:buNone/>
                      </a:pPr>
                      <a:r>
                        <a:rPr lang="en-US" sz="1400"/>
                        <a:t>9</a:t>
                      </a:r>
                      <a:endParaRPr/>
                    </a:p>
                  </a:txBody>
                  <a:tcPr marT="25725" marB="25725" marR="51425" marL="51425"/>
                </a:tc>
                <a:tc>
                  <a:txBody>
                    <a:bodyPr/>
                    <a:lstStyle/>
                    <a:p>
                      <a:pPr indent="0" lvl="0" marL="0" marR="0" rtl="0" algn="ctr">
                        <a:spcBef>
                          <a:spcPts val="0"/>
                        </a:spcBef>
                        <a:spcAft>
                          <a:spcPts val="0"/>
                        </a:spcAft>
                        <a:buNone/>
                      </a:pPr>
                      <a:r>
                        <a:rPr lang="en-US" sz="1400"/>
                        <a:t>10</a:t>
                      </a:r>
                      <a:endParaRPr/>
                    </a:p>
                  </a:txBody>
                  <a:tcPr marT="25725" marB="25725" marR="51425" marL="51425"/>
                </a:tc>
                <a:tc>
                  <a:txBody>
                    <a:bodyPr/>
                    <a:lstStyle/>
                    <a:p>
                      <a:pPr indent="0" lvl="0" marL="0" marR="0" rtl="0" algn="ctr">
                        <a:spcBef>
                          <a:spcPts val="0"/>
                        </a:spcBef>
                        <a:spcAft>
                          <a:spcPts val="0"/>
                        </a:spcAft>
                        <a:buNone/>
                      </a:pPr>
                      <a:r>
                        <a:rPr lang="en-US" sz="1400"/>
                        <a:t>11</a:t>
                      </a:r>
                      <a:endParaRPr/>
                    </a:p>
                  </a:txBody>
                  <a:tcPr marT="25725" marB="25725" marR="51425" marL="51425"/>
                </a:tc>
                <a:tc>
                  <a:txBody>
                    <a:bodyPr/>
                    <a:lstStyle/>
                    <a:p>
                      <a:pPr indent="0" lvl="0" marL="0" marR="0" rtl="0" algn="ctr">
                        <a:spcBef>
                          <a:spcPts val="0"/>
                        </a:spcBef>
                        <a:spcAft>
                          <a:spcPts val="0"/>
                        </a:spcAft>
                        <a:buNone/>
                      </a:pPr>
                      <a:r>
                        <a:rPr lang="en-US" sz="1400"/>
                        <a:t>12</a:t>
                      </a:r>
                      <a:endParaRPr/>
                    </a:p>
                  </a:txBody>
                  <a:tcPr marT="25725" marB="25725" marR="51425" marL="51425"/>
                </a:tc>
                <a:tc>
                  <a:txBody>
                    <a:bodyPr/>
                    <a:lstStyle/>
                    <a:p>
                      <a:pPr indent="0" lvl="0" marL="0" marR="0" rtl="0" algn="ctr">
                        <a:spcBef>
                          <a:spcPts val="0"/>
                        </a:spcBef>
                        <a:spcAft>
                          <a:spcPts val="0"/>
                        </a:spcAft>
                        <a:buNone/>
                      </a:pPr>
                      <a:r>
                        <a:rPr lang="en-US" sz="1400"/>
                        <a:t>13</a:t>
                      </a:r>
                      <a:endParaRPr/>
                    </a:p>
                  </a:txBody>
                  <a:tcPr marT="25725" marB="25725" marR="51425" marL="51425"/>
                </a:tc>
                <a:tc>
                  <a:txBody>
                    <a:bodyPr/>
                    <a:lstStyle/>
                    <a:p>
                      <a:pPr indent="0" lvl="0" marL="0" marR="0" rtl="0" algn="ctr">
                        <a:spcBef>
                          <a:spcPts val="0"/>
                        </a:spcBef>
                        <a:spcAft>
                          <a:spcPts val="0"/>
                        </a:spcAft>
                        <a:buNone/>
                      </a:pPr>
                      <a:r>
                        <a:rPr lang="en-US" sz="1400"/>
                        <a:t>14</a:t>
                      </a:r>
                      <a:endParaRPr/>
                    </a:p>
                  </a:txBody>
                  <a:tcPr marT="25725" marB="25725" marR="51425" marL="51425"/>
                </a:tc>
                <a:tc>
                  <a:txBody>
                    <a:bodyPr/>
                    <a:lstStyle/>
                    <a:p>
                      <a:pPr indent="0" lvl="0" marL="0" marR="0" rtl="0" algn="ctr">
                        <a:spcBef>
                          <a:spcPts val="0"/>
                        </a:spcBef>
                        <a:spcAft>
                          <a:spcPts val="0"/>
                        </a:spcAft>
                        <a:buNone/>
                      </a:pPr>
                      <a:r>
                        <a:rPr lang="en-US" sz="1400"/>
                        <a:t>15</a:t>
                      </a:r>
                      <a:endParaRPr/>
                    </a:p>
                  </a:txBody>
                  <a:tcPr marT="25725" marB="25725" marR="51425" marL="51425"/>
                </a:tc>
                <a:tc>
                  <a:txBody>
                    <a:bodyPr/>
                    <a:lstStyle/>
                    <a:p>
                      <a:pPr indent="0" lvl="0" marL="0" marR="0" rtl="0" algn="ctr">
                        <a:spcBef>
                          <a:spcPts val="0"/>
                        </a:spcBef>
                        <a:spcAft>
                          <a:spcPts val="0"/>
                        </a:spcAft>
                        <a:buNone/>
                      </a:pPr>
                      <a:r>
                        <a:rPr lang="en-US" sz="1400"/>
                        <a:t>16</a:t>
                      </a:r>
                      <a:endParaRPr/>
                    </a:p>
                  </a:txBody>
                  <a:tcPr marT="25725" marB="25725" marR="51425" marL="51425"/>
                </a:tc>
                <a:tc>
                  <a:txBody>
                    <a:bodyPr/>
                    <a:lstStyle/>
                    <a:p>
                      <a:pPr indent="0" lvl="0" marL="0" marR="0" rtl="0" algn="ctr">
                        <a:spcBef>
                          <a:spcPts val="0"/>
                        </a:spcBef>
                        <a:spcAft>
                          <a:spcPts val="0"/>
                        </a:spcAft>
                        <a:buNone/>
                      </a:pPr>
                      <a:r>
                        <a:rPr lang="en-US" sz="1400"/>
                        <a:t>17</a:t>
                      </a:r>
                      <a:endParaRPr/>
                    </a:p>
                  </a:txBody>
                  <a:tcPr marT="25725" marB="25725" marR="51425" marL="51425"/>
                </a:tc>
              </a:tr>
              <a:tr h="257175">
                <a:tc>
                  <a:txBody>
                    <a:bodyPr/>
                    <a:lstStyle/>
                    <a:p>
                      <a:pPr indent="0" lvl="0" marL="0" marR="0" rtl="0" algn="ctr">
                        <a:spcBef>
                          <a:spcPts val="0"/>
                        </a:spcBef>
                        <a:spcAft>
                          <a:spcPts val="0"/>
                        </a:spcAft>
                        <a:buNone/>
                      </a:pPr>
                      <a:r>
                        <a:rPr b="1" lang="en-US" sz="1400"/>
                        <a:t>S</a:t>
                      </a:r>
                      <a:endParaRPr/>
                    </a:p>
                  </a:txBody>
                  <a:tcPr marT="25725" marB="25725" marR="51425" marL="51425"/>
                </a:tc>
                <a:tc>
                  <a:txBody>
                    <a:bodyPr/>
                    <a:lstStyle/>
                    <a:p>
                      <a:pPr indent="0" lvl="0" marL="0" marR="0" rtl="0" algn="ctr">
                        <a:spcBef>
                          <a:spcPts val="0"/>
                        </a:spcBef>
                        <a:spcAft>
                          <a:spcPts val="0"/>
                        </a:spcAft>
                        <a:buNone/>
                      </a:pPr>
                      <a:r>
                        <a:rPr b="1" lang="en-US" sz="1400"/>
                        <a:t>T</a:t>
                      </a:r>
                      <a:endParaRPr/>
                    </a:p>
                  </a:txBody>
                  <a:tcPr marT="25725" marB="25725" marR="51425" marL="51425"/>
                </a:tc>
                <a:tc>
                  <a:txBody>
                    <a:bodyPr/>
                    <a:lstStyle/>
                    <a:p>
                      <a:pPr indent="0" lvl="0" marL="0" marR="0" rtl="0" algn="ctr">
                        <a:spcBef>
                          <a:spcPts val="0"/>
                        </a:spcBef>
                        <a:spcAft>
                          <a:spcPts val="0"/>
                        </a:spcAft>
                        <a:buNone/>
                      </a:pPr>
                      <a:r>
                        <a:rPr b="1" lang="en-US" sz="1400"/>
                        <a:t>U</a:t>
                      </a:r>
                      <a:endParaRPr/>
                    </a:p>
                  </a:txBody>
                  <a:tcPr marT="25725" marB="25725" marR="51425" marL="51425"/>
                </a:tc>
                <a:tc>
                  <a:txBody>
                    <a:bodyPr/>
                    <a:lstStyle/>
                    <a:p>
                      <a:pPr indent="0" lvl="0" marL="0" marR="0" rtl="0" algn="ctr">
                        <a:spcBef>
                          <a:spcPts val="0"/>
                        </a:spcBef>
                        <a:spcAft>
                          <a:spcPts val="0"/>
                        </a:spcAft>
                        <a:buNone/>
                      </a:pPr>
                      <a:r>
                        <a:rPr b="1" lang="en-US" sz="1400"/>
                        <a:t>V</a:t>
                      </a:r>
                      <a:endParaRPr/>
                    </a:p>
                  </a:txBody>
                  <a:tcPr marT="25725" marB="25725" marR="51425" marL="51425"/>
                </a:tc>
                <a:tc>
                  <a:txBody>
                    <a:bodyPr/>
                    <a:lstStyle/>
                    <a:p>
                      <a:pPr indent="0" lvl="0" marL="0" marR="0" rtl="0" algn="ctr">
                        <a:spcBef>
                          <a:spcPts val="0"/>
                        </a:spcBef>
                        <a:spcAft>
                          <a:spcPts val="0"/>
                        </a:spcAft>
                        <a:buNone/>
                      </a:pPr>
                      <a:r>
                        <a:rPr b="1" lang="en-US" sz="1400"/>
                        <a:t>W</a:t>
                      </a:r>
                      <a:endParaRPr/>
                    </a:p>
                  </a:txBody>
                  <a:tcPr marT="25725" marB="25725" marR="51425" marL="51425"/>
                </a:tc>
                <a:tc>
                  <a:txBody>
                    <a:bodyPr/>
                    <a:lstStyle/>
                    <a:p>
                      <a:pPr indent="0" lvl="0" marL="0" marR="0" rtl="0" algn="ctr">
                        <a:spcBef>
                          <a:spcPts val="0"/>
                        </a:spcBef>
                        <a:spcAft>
                          <a:spcPts val="0"/>
                        </a:spcAft>
                        <a:buNone/>
                      </a:pPr>
                      <a:r>
                        <a:rPr b="1" lang="en-US" sz="1400"/>
                        <a:t>X</a:t>
                      </a:r>
                      <a:endParaRPr/>
                    </a:p>
                  </a:txBody>
                  <a:tcPr marT="25725" marB="25725" marR="51425" marL="51425"/>
                </a:tc>
                <a:tc>
                  <a:txBody>
                    <a:bodyPr/>
                    <a:lstStyle/>
                    <a:p>
                      <a:pPr indent="0" lvl="0" marL="0" marR="0" rtl="0" algn="ctr">
                        <a:spcBef>
                          <a:spcPts val="0"/>
                        </a:spcBef>
                        <a:spcAft>
                          <a:spcPts val="0"/>
                        </a:spcAft>
                        <a:buNone/>
                      </a:pPr>
                      <a:r>
                        <a:rPr b="1" lang="en-US" sz="1400"/>
                        <a:t>Y</a:t>
                      </a:r>
                      <a:endParaRPr/>
                    </a:p>
                  </a:txBody>
                  <a:tcPr marT="25725" marB="25725" marR="51425" marL="51425"/>
                </a:tc>
                <a:tc>
                  <a:txBody>
                    <a:bodyPr/>
                    <a:lstStyle/>
                    <a:p>
                      <a:pPr indent="0" lvl="0" marL="0" marR="0" rtl="0" algn="ctr">
                        <a:spcBef>
                          <a:spcPts val="0"/>
                        </a:spcBef>
                        <a:spcAft>
                          <a:spcPts val="0"/>
                        </a:spcAft>
                        <a:buNone/>
                      </a:pPr>
                      <a:r>
                        <a:rPr b="1" lang="en-US" sz="1400"/>
                        <a:t>Z</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r h="257175">
                <a:tc>
                  <a:txBody>
                    <a:bodyPr/>
                    <a:lstStyle/>
                    <a:p>
                      <a:pPr indent="0" lvl="0" marL="0" marR="0" rtl="0" algn="ctr">
                        <a:spcBef>
                          <a:spcPts val="0"/>
                        </a:spcBef>
                        <a:spcAft>
                          <a:spcPts val="0"/>
                        </a:spcAft>
                        <a:buNone/>
                      </a:pPr>
                      <a:r>
                        <a:rPr lang="en-US" sz="1400"/>
                        <a:t>18</a:t>
                      </a:r>
                      <a:endParaRPr/>
                    </a:p>
                  </a:txBody>
                  <a:tcPr marT="25725" marB="25725" marR="51425" marL="51425"/>
                </a:tc>
                <a:tc>
                  <a:txBody>
                    <a:bodyPr/>
                    <a:lstStyle/>
                    <a:p>
                      <a:pPr indent="0" lvl="0" marL="0" marR="0" rtl="0" algn="ctr">
                        <a:spcBef>
                          <a:spcPts val="0"/>
                        </a:spcBef>
                        <a:spcAft>
                          <a:spcPts val="0"/>
                        </a:spcAft>
                        <a:buNone/>
                      </a:pPr>
                      <a:r>
                        <a:rPr lang="en-US" sz="1400"/>
                        <a:t>19</a:t>
                      </a:r>
                      <a:endParaRPr/>
                    </a:p>
                  </a:txBody>
                  <a:tcPr marT="25725" marB="25725" marR="51425" marL="51425"/>
                </a:tc>
                <a:tc>
                  <a:txBody>
                    <a:bodyPr/>
                    <a:lstStyle/>
                    <a:p>
                      <a:pPr indent="0" lvl="0" marL="0" marR="0" rtl="0" algn="ctr">
                        <a:spcBef>
                          <a:spcPts val="0"/>
                        </a:spcBef>
                        <a:spcAft>
                          <a:spcPts val="0"/>
                        </a:spcAft>
                        <a:buNone/>
                      </a:pPr>
                      <a:r>
                        <a:rPr lang="en-US" sz="1400"/>
                        <a:t>20</a:t>
                      </a:r>
                      <a:endParaRPr/>
                    </a:p>
                  </a:txBody>
                  <a:tcPr marT="25725" marB="25725" marR="51425" marL="51425"/>
                </a:tc>
                <a:tc>
                  <a:txBody>
                    <a:bodyPr/>
                    <a:lstStyle/>
                    <a:p>
                      <a:pPr indent="0" lvl="0" marL="0" marR="0" rtl="0" algn="ctr">
                        <a:spcBef>
                          <a:spcPts val="0"/>
                        </a:spcBef>
                        <a:spcAft>
                          <a:spcPts val="0"/>
                        </a:spcAft>
                        <a:buNone/>
                      </a:pPr>
                      <a:r>
                        <a:rPr lang="en-US" sz="1400"/>
                        <a:t>21</a:t>
                      </a:r>
                      <a:endParaRPr/>
                    </a:p>
                  </a:txBody>
                  <a:tcPr marT="25725" marB="25725" marR="51425" marL="51425"/>
                </a:tc>
                <a:tc>
                  <a:txBody>
                    <a:bodyPr/>
                    <a:lstStyle/>
                    <a:p>
                      <a:pPr indent="0" lvl="0" marL="0" marR="0" rtl="0" algn="ctr">
                        <a:spcBef>
                          <a:spcPts val="0"/>
                        </a:spcBef>
                        <a:spcAft>
                          <a:spcPts val="0"/>
                        </a:spcAft>
                        <a:buNone/>
                      </a:pPr>
                      <a:r>
                        <a:rPr lang="en-US" sz="1400"/>
                        <a:t>22</a:t>
                      </a:r>
                      <a:endParaRPr/>
                    </a:p>
                  </a:txBody>
                  <a:tcPr marT="25725" marB="25725" marR="51425" marL="51425"/>
                </a:tc>
                <a:tc>
                  <a:txBody>
                    <a:bodyPr/>
                    <a:lstStyle/>
                    <a:p>
                      <a:pPr indent="0" lvl="0" marL="0" marR="0" rtl="0" algn="ctr">
                        <a:spcBef>
                          <a:spcPts val="0"/>
                        </a:spcBef>
                        <a:spcAft>
                          <a:spcPts val="0"/>
                        </a:spcAft>
                        <a:buNone/>
                      </a:pPr>
                      <a:r>
                        <a:rPr lang="en-US" sz="1400"/>
                        <a:t>23</a:t>
                      </a:r>
                      <a:endParaRPr/>
                    </a:p>
                  </a:txBody>
                  <a:tcPr marT="25725" marB="25725" marR="51425" marL="51425"/>
                </a:tc>
                <a:tc>
                  <a:txBody>
                    <a:bodyPr/>
                    <a:lstStyle/>
                    <a:p>
                      <a:pPr indent="0" lvl="0" marL="0" marR="0" rtl="0" algn="ctr">
                        <a:spcBef>
                          <a:spcPts val="0"/>
                        </a:spcBef>
                        <a:spcAft>
                          <a:spcPts val="0"/>
                        </a:spcAft>
                        <a:buNone/>
                      </a:pPr>
                      <a:r>
                        <a:rPr lang="en-US" sz="1400"/>
                        <a:t>24</a:t>
                      </a:r>
                      <a:endParaRPr/>
                    </a:p>
                  </a:txBody>
                  <a:tcPr marT="25725" marB="25725" marR="51425" marL="51425"/>
                </a:tc>
                <a:tc>
                  <a:txBody>
                    <a:bodyPr/>
                    <a:lstStyle/>
                    <a:p>
                      <a:pPr indent="0" lvl="0" marL="0" marR="0" rtl="0" algn="ctr">
                        <a:spcBef>
                          <a:spcPts val="0"/>
                        </a:spcBef>
                        <a:spcAft>
                          <a:spcPts val="0"/>
                        </a:spcAft>
                        <a:buNone/>
                      </a:pPr>
                      <a:r>
                        <a:rPr lang="en-US" sz="1400"/>
                        <a:t>25</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EXERCISE 2 ANSWER</a:t>
            </a:r>
            <a:endParaRPr/>
          </a:p>
        </p:txBody>
      </p:sp>
      <p:sp>
        <p:nvSpPr>
          <p:cNvPr id="380" name="Google Shape;380;p2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Ciphertext:</a:t>
            </a:r>
            <a:endParaRPr/>
          </a:p>
          <a:p>
            <a:pPr indent="0" lvl="0" marL="0" rtl="0" algn="l">
              <a:lnSpc>
                <a:spcPct val="120000"/>
              </a:lnSpc>
              <a:spcBef>
                <a:spcPts val="900"/>
              </a:spcBef>
              <a:spcAft>
                <a:spcPts val="0"/>
              </a:spcAft>
              <a:buSzPts val="1800"/>
              <a:buNone/>
            </a:pPr>
            <a:r>
              <a:rPr lang="en-US"/>
              <a:t>    </a:t>
            </a:r>
            <a:r>
              <a:rPr lang="en-US">
                <a:latin typeface="Consolas"/>
                <a:ea typeface="Consolas"/>
                <a:cs typeface="Consolas"/>
                <a:sym typeface="Consolas"/>
              </a:rPr>
              <a:t>I I P Q I F Y S T Q W W B T N U I U R E U F </a:t>
            </a:r>
            <a:endParaRPr>
              <a:latin typeface="Consolas"/>
              <a:ea typeface="Consolas"/>
              <a:cs typeface="Consolas"/>
              <a:sym typeface="Consolas"/>
            </a:endParaRPr>
          </a:p>
          <a:p>
            <a:pPr indent="0" lvl="0" marL="0" rtl="0" algn="l">
              <a:lnSpc>
                <a:spcPct val="120000"/>
              </a:lnSpc>
              <a:spcBef>
                <a:spcPts val="900"/>
              </a:spcBef>
              <a:spcAft>
                <a:spcPts val="0"/>
              </a:spcAft>
              <a:buSzPts val="1800"/>
              <a:buNone/>
            </a:pPr>
            <a:r>
              <a:rPr lang="en-US"/>
              <a:t>Key is MEC</a:t>
            </a:r>
            <a:endParaRPr/>
          </a:p>
          <a:p>
            <a:pPr indent="0" lvl="0" marL="0" rtl="0" algn="l">
              <a:lnSpc>
                <a:spcPct val="120000"/>
              </a:lnSpc>
              <a:spcBef>
                <a:spcPts val="900"/>
              </a:spcBef>
              <a:spcAft>
                <a:spcPts val="0"/>
              </a:spcAft>
              <a:buSzPts val="1800"/>
              <a:buNone/>
            </a:pPr>
            <a:r>
              <a:rPr lang="en-US"/>
              <a:t>    </a:t>
            </a:r>
            <a:r>
              <a:rPr lang="en-US">
                <a:latin typeface="Consolas"/>
                <a:ea typeface="Consolas"/>
                <a:cs typeface="Consolas"/>
                <a:sym typeface="Consolas"/>
              </a:rPr>
              <a:t>W E N E E D M O R E S U P P L I E S F A S T</a:t>
            </a:r>
            <a:endParaRPr/>
          </a:p>
          <a:p>
            <a:pPr indent="-171450" lvl="1" marL="377190" rtl="0" algn="l">
              <a:lnSpc>
                <a:spcPct val="95000"/>
              </a:lnSpc>
              <a:spcBef>
                <a:spcPts val="900"/>
              </a:spcBef>
              <a:spcAft>
                <a:spcPts val="0"/>
              </a:spcAft>
              <a:buSzPts val="1800"/>
              <a:buChar char="▪"/>
            </a:pPr>
            <a:r>
              <a:rPr lang="en-US"/>
              <a:t>I (8) – M (12) </a:t>
            </a:r>
            <a:r>
              <a:rPr i="1" lang="en-US" sz="1800">
                <a:latin typeface="Consolas"/>
                <a:ea typeface="Consolas"/>
                <a:cs typeface="Consolas"/>
                <a:sym typeface="Consolas"/>
              </a:rPr>
              <a:t>mod</a:t>
            </a:r>
            <a:r>
              <a:rPr lang="en-US" sz="1800">
                <a:latin typeface="Consolas"/>
                <a:ea typeface="Consolas"/>
                <a:cs typeface="Consolas"/>
                <a:sym typeface="Consolas"/>
              </a:rPr>
              <a:t> 26 </a:t>
            </a:r>
            <a:r>
              <a:rPr lang="en-US"/>
              <a:t>= W (22)</a:t>
            </a:r>
            <a:endParaRPr/>
          </a:p>
          <a:p>
            <a:pPr indent="-171450" lvl="1" marL="377190" rtl="0" algn="l">
              <a:lnSpc>
                <a:spcPct val="95000"/>
              </a:lnSpc>
              <a:spcBef>
                <a:spcPts val="900"/>
              </a:spcBef>
              <a:spcAft>
                <a:spcPts val="0"/>
              </a:spcAft>
              <a:buSzPts val="1800"/>
              <a:buChar char="▪"/>
            </a:pPr>
            <a:r>
              <a:rPr lang="en-US"/>
              <a:t>I (8) – E (4) </a:t>
            </a:r>
            <a:r>
              <a:rPr i="1" lang="en-US" sz="1800">
                <a:latin typeface="Consolas"/>
                <a:ea typeface="Consolas"/>
                <a:cs typeface="Consolas"/>
                <a:sym typeface="Consolas"/>
              </a:rPr>
              <a:t>mod</a:t>
            </a:r>
            <a:r>
              <a:rPr lang="en-US" sz="1800">
                <a:latin typeface="Consolas"/>
                <a:ea typeface="Consolas"/>
                <a:cs typeface="Consolas"/>
                <a:sym typeface="Consolas"/>
              </a:rPr>
              <a:t> 26 </a:t>
            </a:r>
            <a:r>
              <a:rPr lang="en-US"/>
              <a:t>= E (4)</a:t>
            </a:r>
            <a:endParaRPr/>
          </a:p>
          <a:p>
            <a:pPr indent="-171450" lvl="1" marL="377190" rtl="0" algn="l">
              <a:lnSpc>
                <a:spcPct val="95000"/>
              </a:lnSpc>
              <a:spcBef>
                <a:spcPts val="900"/>
              </a:spcBef>
              <a:spcAft>
                <a:spcPts val="0"/>
              </a:spcAft>
              <a:buSzPts val="1800"/>
              <a:buChar char="▪"/>
            </a:pPr>
            <a:r>
              <a:rPr lang="en-US"/>
              <a:t>P (15) – C (2) </a:t>
            </a:r>
            <a:r>
              <a:rPr i="1" lang="en-US" sz="1800">
                <a:latin typeface="Consolas"/>
                <a:ea typeface="Consolas"/>
                <a:cs typeface="Consolas"/>
                <a:sym typeface="Consolas"/>
              </a:rPr>
              <a:t>mod</a:t>
            </a:r>
            <a:r>
              <a:rPr lang="en-US" sz="1800">
                <a:latin typeface="Consolas"/>
                <a:ea typeface="Consolas"/>
                <a:cs typeface="Consolas"/>
                <a:sym typeface="Consolas"/>
              </a:rPr>
              <a:t> 26 </a:t>
            </a:r>
            <a:r>
              <a:rPr lang="en-US"/>
              <a:t>= N (13)</a:t>
            </a:r>
            <a:endParaRPr/>
          </a:p>
        </p:txBody>
      </p:sp>
      <p:graphicFrame>
        <p:nvGraphicFramePr>
          <p:cNvPr id="381" name="Google Shape;381;p23" title="letter to number table"/>
          <p:cNvGraphicFramePr/>
          <p:nvPr/>
        </p:nvGraphicFramePr>
        <p:xfrm>
          <a:off x="4994243" y="2571750"/>
          <a:ext cx="3000000" cy="3000000"/>
        </p:xfrm>
        <a:graphic>
          <a:graphicData uri="http://schemas.openxmlformats.org/drawingml/2006/table">
            <a:tbl>
              <a:tblPr bandRow="1" firstRow="1">
                <a:noFill/>
                <a:tableStyleId>{A471B0CE-B4C2-4B2B-8293-69640C80867F}</a:tableStyleId>
              </a:tblPr>
              <a:tblGrid>
                <a:gridCol w="372050"/>
                <a:gridCol w="372050"/>
                <a:gridCol w="372050"/>
                <a:gridCol w="372050"/>
                <a:gridCol w="372050"/>
                <a:gridCol w="372050"/>
                <a:gridCol w="372050"/>
                <a:gridCol w="372050"/>
                <a:gridCol w="372050"/>
              </a:tblGrid>
              <a:tr h="256900">
                <a:tc>
                  <a:txBody>
                    <a:bodyPr/>
                    <a:lstStyle/>
                    <a:p>
                      <a:pPr indent="0" lvl="0" marL="0" marR="0" rtl="0" algn="ctr">
                        <a:spcBef>
                          <a:spcPts val="0"/>
                        </a:spcBef>
                        <a:spcAft>
                          <a:spcPts val="0"/>
                        </a:spcAft>
                        <a:buNone/>
                      </a:pPr>
                      <a:r>
                        <a:rPr lang="en-US" sz="1400"/>
                        <a:t>A</a:t>
                      </a:r>
                      <a:endParaRPr/>
                    </a:p>
                  </a:txBody>
                  <a:tcPr marT="25725" marB="25725" marR="51425" marL="51425"/>
                </a:tc>
                <a:tc>
                  <a:txBody>
                    <a:bodyPr/>
                    <a:lstStyle/>
                    <a:p>
                      <a:pPr indent="0" lvl="0" marL="0" marR="0" rtl="0" algn="ctr">
                        <a:spcBef>
                          <a:spcPts val="0"/>
                        </a:spcBef>
                        <a:spcAft>
                          <a:spcPts val="0"/>
                        </a:spcAft>
                        <a:buNone/>
                      </a:pPr>
                      <a:r>
                        <a:rPr lang="en-US" sz="1400"/>
                        <a:t>B</a:t>
                      </a:r>
                      <a:endParaRPr/>
                    </a:p>
                  </a:txBody>
                  <a:tcPr marT="25725" marB="25725" marR="51425" marL="51425"/>
                </a:tc>
                <a:tc>
                  <a:txBody>
                    <a:bodyPr/>
                    <a:lstStyle/>
                    <a:p>
                      <a:pPr indent="0" lvl="0" marL="0" marR="0" rtl="0" algn="ctr">
                        <a:spcBef>
                          <a:spcPts val="0"/>
                        </a:spcBef>
                        <a:spcAft>
                          <a:spcPts val="0"/>
                        </a:spcAft>
                        <a:buNone/>
                      </a:pPr>
                      <a:r>
                        <a:rPr lang="en-US" sz="1400"/>
                        <a:t>C</a:t>
                      </a:r>
                      <a:endParaRPr/>
                    </a:p>
                  </a:txBody>
                  <a:tcPr marT="25725" marB="25725" marR="51425" marL="51425"/>
                </a:tc>
                <a:tc>
                  <a:txBody>
                    <a:bodyPr/>
                    <a:lstStyle/>
                    <a:p>
                      <a:pPr indent="0" lvl="0" marL="0" marR="0" rtl="0" algn="ctr">
                        <a:spcBef>
                          <a:spcPts val="0"/>
                        </a:spcBef>
                        <a:spcAft>
                          <a:spcPts val="0"/>
                        </a:spcAft>
                        <a:buNone/>
                      </a:pPr>
                      <a:r>
                        <a:rPr lang="en-US" sz="1400"/>
                        <a:t>D</a:t>
                      </a:r>
                      <a:endParaRPr/>
                    </a:p>
                  </a:txBody>
                  <a:tcPr marT="25725" marB="25725" marR="51425" marL="51425"/>
                </a:tc>
                <a:tc>
                  <a:txBody>
                    <a:bodyPr/>
                    <a:lstStyle/>
                    <a:p>
                      <a:pPr indent="0" lvl="0" marL="0" marR="0" rtl="0" algn="ctr">
                        <a:spcBef>
                          <a:spcPts val="0"/>
                        </a:spcBef>
                        <a:spcAft>
                          <a:spcPts val="0"/>
                        </a:spcAft>
                        <a:buNone/>
                      </a:pPr>
                      <a:r>
                        <a:rPr lang="en-US" sz="1400"/>
                        <a:t>E</a:t>
                      </a:r>
                      <a:endParaRPr/>
                    </a:p>
                  </a:txBody>
                  <a:tcPr marT="25725" marB="25725" marR="51425" marL="51425"/>
                </a:tc>
                <a:tc>
                  <a:txBody>
                    <a:bodyPr/>
                    <a:lstStyle/>
                    <a:p>
                      <a:pPr indent="0" lvl="0" marL="0" marR="0" rtl="0" algn="ctr">
                        <a:spcBef>
                          <a:spcPts val="0"/>
                        </a:spcBef>
                        <a:spcAft>
                          <a:spcPts val="0"/>
                        </a:spcAft>
                        <a:buNone/>
                      </a:pPr>
                      <a:r>
                        <a:rPr lang="en-US" sz="1400"/>
                        <a:t>F</a:t>
                      </a:r>
                      <a:endParaRPr/>
                    </a:p>
                  </a:txBody>
                  <a:tcPr marT="25725" marB="25725" marR="51425" marL="51425"/>
                </a:tc>
                <a:tc>
                  <a:txBody>
                    <a:bodyPr/>
                    <a:lstStyle/>
                    <a:p>
                      <a:pPr indent="0" lvl="0" marL="0" marR="0" rtl="0" algn="ctr">
                        <a:spcBef>
                          <a:spcPts val="0"/>
                        </a:spcBef>
                        <a:spcAft>
                          <a:spcPts val="0"/>
                        </a:spcAft>
                        <a:buNone/>
                      </a:pPr>
                      <a:r>
                        <a:rPr lang="en-US" sz="1400"/>
                        <a:t>G</a:t>
                      </a:r>
                      <a:endParaRPr/>
                    </a:p>
                  </a:txBody>
                  <a:tcPr marT="25725" marB="25725" marR="51425" marL="51425"/>
                </a:tc>
                <a:tc>
                  <a:txBody>
                    <a:bodyPr/>
                    <a:lstStyle/>
                    <a:p>
                      <a:pPr indent="0" lvl="0" marL="0" marR="0" rtl="0" algn="ctr">
                        <a:spcBef>
                          <a:spcPts val="0"/>
                        </a:spcBef>
                        <a:spcAft>
                          <a:spcPts val="0"/>
                        </a:spcAft>
                        <a:buNone/>
                      </a:pPr>
                      <a:r>
                        <a:rPr lang="en-US" sz="1400"/>
                        <a:t>H</a:t>
                      </a:r>
                      <a:endParaRPr/>
                    </a:p>
                  </a:txBody>
                  <a:tcPr marT="25725" marB="25725" marR="51425" marL="51425"/>
                </a:tc>
                <a:tc>
                  <a:txBody>
                    <a:bodyPr/>
                    <a:lstStyle/>
                    <a:p>
                      <a:pPr indent="0" lvl="0" marL="0" marR="0" rtl="0" algn="ctr">
                        <a:spcBef>
                          <a:spcPts val="0"/>
                        </a:spcBef>
                        <a:spcAft>
                          <a:spcPts val="0"/>
                        </a:spcAft>
                        <a:buNone/>
                      </a:pPr>
                      <a:r>
                        <a:rPr lang="en-US" sz="1400"/>
                        <a:t>I</a:t>
                      </a:r>
                      <a:endParaRPr/>
                    </a:p>
                  </a:txBody>
                  <a:tcPr marT="25725" marB="25725" marR="51425" marL="51425"/>
                </a:tc>
              </a:tr>
              <a:tr h="257175">
                <a:tc>
                  <a:txBody>
                    <a:bodyPr/>
                    <a:lstStyle/>
                    <a:p>
                      <a:pPr indent="0" lvl="0" marL="0" marR="0" rtl="0" algn="ctr">
                        <a:spcBef>
                          <a:spcPts val="0"/>
                        </a:spcBef>
                        <a:spcAft>
                          <a:spcPts val="0"/>
                        </a:spcAft>
                        <a:buNone/>
                      </a:pPr>
                      <a:r>
                        <a:rPr lang="en-US" sz="1400"/>
                        <a:t>0</a:t>
                      </a:r>
                      <a:endParaRPr/>
                    </a:p>
                  </a:txBody>
                  <a:tcPr marT="25725" marB="25725" marR="51425" marL="51425"/>
                </a:tc>
                <a:tc>
                  <a:txBody>
                    <a:bodyPr/>
                    <a:lstStyle/>
                    <a:p>
                      <a:pPr indent="0" lvl="0" marL="0" marR="0" rtl="0" algn="ctr">
                        <a:spcBef>
                          <a:spcPts val="0"/>
                        </a:spcBef>
                        <a:spcAft>
                          <a:spcPts val="0"/>
                        </a:spcAft>
                        <a:buNone/>
                      </a:pPr>
                      <a:r>
                        <a:rPr lang="en-US" sz="1400"/>
                        <a:t>1</a:t>
                      </a:r>
                      <a:endParaRPr/>
                    </a:p>
                  </a:txBody>
                  <a:tcPr marT="25725" marB="25725" marR="51425" marL="51425"/>
                </a:tc>
                <a:tc>
                  <a:txBody>
                    <a:bodyPr/>
                    <a:lstStyle/>
                    <a:p>
                      <a:pPr indent="0" lvl="0" marL="0" marR="0" rtl="0" algn="ctr">
                        <a:spcBef>
                          <a:spcPts val="0"/>
                        </a:spcBef>
                        <a:spcAft>
                          <a:spcPts val="0"/>
                        </a:spcAft>
                        <a:buNone/>
                      </a:pPr>
                      <a:r>
                        <a:rPr lang="en-US" sz="1400"/>
                        <a:t>2</a:t>
                      </a:r>
                      <a:endParaRPr/>
                    </a:p>
                  </a:txBody>
                  <a:tcPr marT="25725" marB="25725" marR="51425" marL="51425"/>
                </a:tc>
                <a:tc>
                  <a:txBody>
                    <a:bodyPr/>
                    <a:lstStyle/>
                    <a:p>
                      <a:pPr indent="0" lvl="0" marL="0" marR="0" rtl="0" algn="ctr">
                        <a:spcBef>
                          <a:spcPts val="0"/>
                        </a:spcBef>
                        <a:spcAft>
                          <a:spcPts val="0"/>
                        </a:spcAft>
                        <a:buNone/>
                      </a:pPr>
                      <a:r>
                        <a:rPr lang="en-US" sz="1400"/>
                        <a:t>3</a:t>
                      </a:r>
                      <a:endParaRPr/>
                    </a:p>
                  </a:txBody>
                  <a:tcPr marT="25725" marB="25725" marR="51425" marL="51425"/>
                </a:tc>
                <a:tc>
                  <a:txBody>
                    <a:bodyPr/>
                    <a:lstStyle/>
                    <a:p>
                      <a:pPr indent="0" lvl="0" marL="0" marR="0" rtl="0" algn="ctr">
                        <a:spcBef>
                          <a:spcPts val="0"/>
                        </a:spcBef>
                        <a:spcAft>
                          <a:spcPts val="0"/>
                        </a:spcAft>
                        <a:buNone/>
                      </a:pPr>
                      <a:r>
                        <a:rPr lang="en-US" sz="1400"/>
                        <a:t>4</a:t>
                      </a:r>
                      <a:endParaRPr/>
                    </a:p>
                  </a:txBody>
                  <a:tcPr marT="25725" marB="25725" marR="51425" marL="51425"/>
                </a:tc>
                <a:tc>
                  <a:txBody>
                    <a:bodyPr/>
                    <a:lstStyle/>
                    <a:p>
                      <a:pPr indent="0" lvl="0" marL="0" marR="0" rtl="0" algn="ctr">
                        <a:spcBef>
                          <a:spcPts val="0"/>
                        </a:spcBef>
                        <a:spcAft>
                          <a:spcPts val="0"/>
                        </a:spcAft>
                        <a:buNone/>
                      </a:pPr>
                      <a:r>
                        <a:rPr lang="en-US" sz="1400"/>
                        <a:t>5</a:t>
                      </a:r>
                      <a:endParaRPr/>
                    </a:p>
                  </a:txBody>
                  <a:tcPr marT="25725" marB="25725" marR="51425" marL="51425"/>
                </a:tc>
                <a:tc>
                  <a:txBody>
                    <a:bodyPr/>
                    <a:lstStyle/>
                    <a:p>
                      <a:pPr indent="0" lvl="0" marL="0" marR="0" rtl="0" algn="ctr">
                        <a:spcBef>
                          <a:spcPts val="0"/>
                        </a:spcBef>
                        <a:spcAft>
                          <a:spcPts val="0"/>
                        </a:spcAft>
                        <a:buNone/>
                      </a:pPr>
                      <a:r>
                        <a:rPr lang="en-US" sz="1400"/>
                        <a:t>6</a:t>
                      </a:r>
                      <a:endParaRPr/>
                    </a:p>
                  </a:txBody>
                  <a:tcPr marT="25725" marB="25725" marR="51425" marL="51425"/>
                </a:tc>
                <a:tc>
                  <a:txBody>
                    <a:bodyPr/>
                    <a:lstStyle/>
                    <a:p>
                      <a:pPr indent="0" lvl="0" marL="0" marR="0" rtl="0" algn="ctr">
                        <a:spcBef>
                          <a:spcPts val="0"/>
                        </a:spcBef>
                        <a:spcAft>
                          <a:spcPts val="0"/>
                        </a:spcAft>
                        <a:buNone/>
                      </a:pPr>
                      <a:r>
                        <a:rPr lang="en-US" sz="1400"/>
                        <a:t>7</a:t>
                      </a:r>
                      <a:endParaRPr/>
                    </a:p>
                  </a:txBody>
                  <a:tcPr marT="25725" marB="25725" marR="51425" marL="51425"/>
                </a:tc>
                <a:tc>
                  <a:txBody>
                    <a:bodyPr/>
                    <a:lstStyle/>
                    <a:p>
                      <a:pPr indent="0" lvl="0" marL="0" marR="0" rtl="0" algn="ctr">
                        <a:spcBef>
                          <a:spcPts val="0"/>
                        </a:spcBef>
                        <a:spcAft>
                          <a:spcPts val="0"/>
                        </a:spcAft>
                        <a:buNone/>
                      </a:pPr>
                      <a:r>
                        <a:rPr lang="en-US" sz="1400"/>
                        <a:t>8</a:t>
                      </a:r>
                      <a:endParaRPr/>
                    </a:p>
                  </a:txBody>
                  <a:tcPr marT="25725" marB="25725" marR="51425" marL="51425"/>
                </a:tc>
              </a:tr>
              <a:tr h="257175">
                <a:tc>
                  <a:txBody>
                    <a:bodyPr/>
                    <a:lstStyle/>
                    <a:p>
                      <a:pPr indent="0" lvl="0" marL="0" marR="0" rtl="0" algn="ctr">
                        <a:spcBef>
                          <a:spcPts val="0"/>
                        </a:spcBef>
                        <a:spcAft>
                          <a:spcPts val="0"/>
                        </a:spcAft>
                        <a:buNone/>
                      </a:pPr>
                      <a:r>
                        <a:rPr b="1" lang="en-US" sz="1400"/>
                        <a:t>J</a:t>
                      </a:r>
                      <a:endParaRPr/>
                    </a:p>
                  </a:txBody>
                  <a:tcPr marT="25725" marB="25725" marR="51425" marL="51425"/>
                </a:tc>
                <a:tc>
                  <a:txBody>
                    <a:bodyPr/>
                    <a:lstStyle/>
                    <a:p>
                      <a:pPr indent="0" lvl="0" marL="0" marR="0" rtl="0" algn="ctr">
                        <a:spcBef>
                          <a:spcPts val="0"/>
                        </a:spcBef>
                        <a:spcAft>
                          <a:spcPts val="0"/>
                        </a:spcAft>
                        <a:buNone/>
                      </a:pPr>
                      <a:r>
                        <a:rPr b="1" lang="en-US" sz="1400"/>
                        <a:t>K</a:t>
                      </a:r>
                      <a:endParaRPr/>
                    </a:p>
                  </a:txBody>
                  <a:tcPr marT="25725" marB="25725" marR="51425" marL="51425"/>
                </a:tc>
                <a:tc>
                  <a:txBody>
                    <a:bodyPr/>
                    <a:lstStyle/>
                    <a:p>
                      <a:pPr indent="0" lvl="0" marL="0" marR="0" rtl="0" algn="ctr">
                        <a:spcBef>
                          <a:spcPts val="0"/>
                        </a:spcBef>
                        <a:spcAft>
                          <a:spcPts val="0"/>
                        </a:spcAft>
                        <a:buNone/>
                      </a:pPr>
                      <a:r>
                        <a:rPr b="1" lang="en-US" sz="1400"/>
                        <a:t>L</a:t>
                      </a:r>
                      <a:endParaRPr/>
                    </a:p>
                  </a:txBody>
                  <a:tcPr marT="25725" marB="25725" marR="51425" marL="51425"/>
                </a:tc>
                <a:tc>
                  <a:txBody>
                    <a:bodyPr/>
                    <a:lstStyle/>
                    <a:p>
                      <a:pPr indent="0" lvl="0" marL="0" marR="0" rtl="0" algn="ctr">
                        <a:spcBef>
                          <a:spcPts val="0"/>
                        </a:spcBef>
                        <a:spcAft>
                          <a:spcPts val="0"/>
                        </a:spcAft>
                        <a:buNone/>
                      </a:pPr>
                      <a:r>
                        <a:rPr b="1" lang="en-US" sz="1400"/>
                        <a:t>M</a:t>
                      </a:r>
                      <a:endParaRPr/>
                    </a:p>
                  </a:txBody>
                  <a:tcPr marT="25725" marB="25725" marR="51425" marL="51425"/>
                </a:tc>
                <a:tc>
                  <a:txBody>
                    <a:bodyPr/>
                    <a:lstStyle/>
                    <a:p>
                      <a:pPr indent="0" lvl="0" marL="0" marR="0" rtl="0" algn="ctr">
                        <a:spcBef>
                          <a:spcPts val="0"/>
                        </a:spcBef>
                        <a:spcAft>
                          <a:spcPts val="0"/>
                        </a:spcAft>
                        <a:buNone/>
                      </a:pPr>
                      <a:r>
                        <a:rPr b="1" lang="en-US" sz="1400"/>
                        <a:t>N</a:t>
                      </a:r>
                      <a:endParaRPr/>
                    </a:p>
                  </a:txBody>
                  <a:tcPr marT="25725" marB="25725" marR="51425" marL="51425"/>
                </a:tc>
                <a:tc>
                  <a:txBody>
                    <a:bodyPr/>
                    <a:lstStyle/>
                    <a:p>
                      <a:pPr indent="0" lvl="0" marL="0" marR="0" rtl="0" algn="ctr">
                        <a:spcBef>
                          <a:spcPts val="0"/>
                        </a:spcBef>
                        <a:spcAft>
                          <a:spcPts val="0"/>
                        </a:spcAft>
                        <a:buNone/>
                      </a:pPr>
                      <a:r>
                        <a:rPr b="1" lang="en-US" sz="1400"/>
                        <a:t>O</a:t>
                      </a:r>
                      <a:endParaRPr/>
                    </a:p>
                  </a:txBody>
                  <a:tcPr marT="25725" marB="25725" marR="51425" marL="51425"/>
                </a:tc>
                <a:tc>
                  <a:txBody>
                    <a:bodyPr/>
                    <a:lstStyle/>
                    <a:p>
                      <a:pPr indent="0" lvl="0" marL="0" marR="0" rtl="0" algn="ctr">
                        <a:spcBef>
                          <a:spcPts val="0"/>
                        </a:spcBef>
                        <a:spcAft>
                          <a:spcPts val="0"/>
                        </a:spcAft>
                        <a:buNone/>
                      </a:pPr>
                      <a:r>
                        <a:rPr b="1" lang="en-US" sz="1400"/>
                        <a:t>P</a:t>
                      </a:r>
                      <a:endParaRPr/>
                    </a:p>
                  </a:txBody>
                  <a:tcPr marT="25725" marB="25725" marR="51425" marL="51425"/>
                </a:tc>
                <a:tc>
                  <a:txBody>
                    <a:bodyPr/>
                    <a:lstStyle/>
                    <a:p>
                      <a:pPr indent="0" lvl="0" marL="0" marR="0" rtl="0" algn="ctr">
                        <a:spcBef>
                          <a:spcPts val="0"/>
                        </a:spcBef>
                        <a:spcAft>
                          <a:spcPts val="0"/>
                        </a:spcAft>
                        <a:buNone/>
                      </a:pPr>
                      <a:r>
                        <a:rPr b="1" lang="en-US" sz="1400"/>
                        <a:t>Q</a:t>
                      </a:r>
                      <a:endParaRPr/>
                    </a:p>
                  </a:txBody>
                  <a:tcPr marT="25725" marB="25725" marR="51425" marL="51425"/>
                </a:tc>
                <a:tc>
                  <a:txBody>
                    <a:bodyPr/>
                    <a:lstStyle/>
                    <a:p>
                      <a:pPr indent="0" lvl="0" marL="0" marR="0" rtl="0" algn="ctr">
                        <a:spcBef>
                          <a:spcPts val="0"/>
                        </a:spcBef>
                        <a:spcAft>
                          <a:spcPts val="0"/>
                        </a:spcAft>
                        <a:buNone/>
                      </a:pPr>
                      <a:r>
                        <a:rPr b="1" lang="en-US" sz="1400"/>
                        <a:t>R</a:t>
                      </a:r>
                      <a:endParaRPr/>
                    </a:p>
                  </a:txBody>
                  <a:tcPr marT="25725" marB="25725" marR="51425" marL="51425"/>
                </a:tc>
              </a:tr>
              <a:tr h="257175">
                <a:tc>
                  <a:txBody>
                    <a:bodyPr/>
                    <a:lstStyle/>
                    <a:p>
                      <a:pPr indent="0" lvl="0" marL="0" marR="0" rtl="0" algn="ctr">
                        <a:spcBef>
                          <a:spcPts val="0"/>
                        </a:spcBef>
                        <a:spcAft>
                          <a:spcPts val="0"/>
                        </a:spcAft>
                        <a:buNone/>
                      </a:pPr>
                      <a:r>
                        <a:rPr lang="en-US" sz="1400"/>
                        <a:t>9</a:t>
                      </a:r>
                      <a:endParaRPr/>
                    </a:p>
                  </a:txBody>
                  <a:tcPr marT="25725" marB="25725" marR="51425" marL="51425"/>
                </a:tc>
                <a:tc>
                  <a:txBody>
                    <a:bodyPr/>
                    <a:lstStyle/>
                    <a:p>
                      <a:pPr indent="0" lvl="0" marL="0" marR="0" rtl="0" algn="ctr">
                        <a:spcBef>
                          <a:spcPts val="0"/>
                        </a:spcBef>
                        <a:spcAft>
                          <a:spcPts val="0"/>
                        </a:spcAft>
                        <a:buNone/>
                      </a:pPr>
                      <a:r>
                        <a:rPr lang="en-US" sz="1400"/>
                        <a:t>10</a:t>
                      </a:r>
                      <a:endParaRPr/>
                    </a:p>
                  </a:txBody>
                  <a:tcPr marT="25725" marB="25725" marR="51425" marL="51425"/>
                </a:tc>
                <a:tc>
                  <a:txBody>
                    <a:bodyPr/>
                    <a:lstStyle/>
                    <a:p>
                      <a:pPr indent="0" lvl="0" marL="0" marR="0" rtl="0" algn="ctr">
                        <a:spcBef>
                          <a:spcPts val="0"/>
                        </a:spcBef>
                        <a:spcAft>
                          <a:spcPts val="0"/>
                        </a:spcAft>
                        <a:buNone/>
                      </a:pPr>
                      <a:r>
                        <a:rPr lang="en-US" sz="1400"/>
                        <a:t>11</a:t>
                      </a:r>
                      <a:endParaRPr/>
                    </a:p>
                  </a:txBody>
                  <a:tcPr marT="25725" marB="25725" marR="51425" marL="51425"/>
                </a:tc>
                <a:tc>
                  <a:txBody>
                    <a:bodyPr/>
                    <a:lstStyle/>
                    <a:p>
                      <a:pPr indent="0" lvl="0" marL="0" marR="0" rtl="0" algn="ctr">
                        <a:spcBef>
                          <a:spcPts val="0"/>
                        </a:spcBef>
                        <a:spcAft>
                          <a:spcPts val="0"/>
                        </a:spcAft>
                        <a:buNone/>
                      </a:pPr>
                      <a:r>
                        <a:rPr lang="en-US" sz="1400"/>
                        <a:t>12</a:t>
                      </a:r>
                      <a:endParaRPr/>
                    </a:p>
                  </a:txBody>
                  <a:tcPr marT="25725" marB="25725" marR="51425" marL="51425"/>
                </a:tc>
                <a:tc>
                  <a:txBody>
                    <a:bodyPr/>
                    <a:lstStyle/>
                    <a:p>
                      <a:pPr indent="0" lvl="0" marL="0" marR="0" rtl="0" algn="ctr">
                        <a:spcBef>
                          <a:spcPts val="0"/>
                        </a:spcBef>
                        <a:spcAft>
                          <a:spcPts val="0"/>
                        </a:spcAft>
                        <a:buNone/>
                      </a:pPr>
                      <a:r>
                        <a:rPr lang="en-US" sz="1400"/>
                        <a:t>13</a:t>
                      </a:r>
                      <a:endParaRPr/>
                    </a:p>
                  </a:txBody>
                  <a:tcPr marT="25725" marB="25725" marR="51425" marL="51425"/>
                </a:tc>
                <a:tc>
                  <a:txBody>
                    <a:bodyPr/>
                    <a:lstStyle/>
                    <a:p>
                      <a:pPr indent="0" lvl="0" marL="0" marR="0" rtl="0" algn="ctr">
                        <a:spcBef>
                          <a:spcPts val="0"/>
                        </a:spcBef>
                        <a:spcAft>
                          <a:spcPts val="0"/>
                        </a:spcAft>
                        <a:buNone/>
                      </a:pPr>
                      <a:r>
                        <a:rPr lang="en-US" sz="1400"/>
                        <a:t>14</a:t>
                      </a:r>
                      <a:endParaRPr/>
                    </a:p>
                  </a:txBody>
                  <a:tcPr marT="25725" marB="25725" marR="51425" marL="51425"/>
                </a:tc>
                <a:tc>
                  <a:txBody>
                    <a:bodyPr/>
                    <a:lstStyle/>
                    <a:p>
                      <a:pPr indent="0" lvl="0" marL="0" marR="0" rtl="0" algn="ctr">
                        <a:spcBef>
                          <a:spcPts val="0"/>
                        </a:spcBef>
                        <a:spcAft>
                          <a:spcPts val="0"/>
                        </a:spcAft>
                        <a:buNone/>
                      </a:pPr>
                      <a:r>
                        <a:rPr lang="en-US" sz="1400"/>
                        <a:t>15</a:t>
                      </a:r>
                      <a:endParaRPr/>
                    </a:p>
                  </a:txBody>
                  <a:tcPr marT="25725" marB="25725" marR="51425" marL="51425"/>
                </a:tc>
                <a:tc>
                  <a:txBody>
                    <a:bodyPr/>
                    <a:lstStyle/>
                    <a:p>
                      <a:pPr indent="0" lvl="0" marL="0" marR="0" rtl="0" algn="ctr">
                        <a:spcBef>
                          <a:spcPts val="0"/>
                        </a:spcBef>
                        <a:spcAft>
                          <a:spcPts val="0"/>
                        </a:spcAft>
                        <a:buNone/>
                      </a:pPr>
                      <a:r>
                        <a:rPr lang="en-US" sz="1400"/>
                        <a:t>16</a:t>
                      </a:r>
                      <a:endParaRPr/>
                    </a:p>
                  </a:txBody>
                  <a:tcPr marT="25725" marB="25725" marR="51425" marL="51425"/>
                </a:tc>
                <a:tc>
                  <a:txBody>
                    <a:bodyPr/>
                    <a:lstStyle/>
                    <a:p>
                      <a:pPr indent="0" lvl="0" marL="0" marR="0" rtl="0" algn="ctr">
                        <a:spcBef>
                          <a:spcPts val="0"/>
                        </a:spcBef>
                        <a:spcAft>
                          <a:spcPts val="0"/>
                        </a:spcAft>
                        <a:buNone/>
                      </a:pPr>
                      <a:r>
                        <a:rPr lang="en-US" sz="1400"/>
                        <a:t>17</a:t>
                      </a:r>
                      <a:endParaRPr/>
                    </a:p>
                  </a:txBody>
                  <a:tcPr marT="25725" marB="25725" marR="51425" marL="51425"/>
                </a:tc>
              </a:tr>
              <a:tr h="257175">
                <a:tc>
                  <a:txBody>
                    <a:bodyPr/>
                    <a:lstStyle/>
                    <a:p>
                      <a:pPr indent="0" lvl="0" marL="0" marR="0" rtl="0" algn="ctr">
                        <a:spcBef>
                          <a:spcPts val="0"/>
                        </a:spcBef>
                        <a:spcAft>
                          <a:spcPts val="0"/>
                        </a:spcAft>
                        <a:buNone/>
                      </a:pPr>
                      <a:r>
                        <a:rPr b="1" lang="en-US" sz="1400"/>
                        <a:t>S</a:t>
                      </a:r>
                      <a:endParaRPr/>
                    </a:p>
                  </a:txBody>
                  <a:tcPr marT="25725" marB="25725" marR="51425" marL="51425"/>
                </a:tc>
                <a:tc>
                  <a:txBody>
                    <a:bodyPr/>
                    <a:lstStyle/>
                    <a:p>
                      <a:pPr indent="0" lvl="0" marL="0" marR="0" rtl="0" algn="ctr">
                        <a:spcBef>
                          <a:spcPts val="0"/>
                        </a:spcBef>
                        <a:spcAft>
                          <a:spcPts val="0"/>
                        </a:spcAft>
                        <a:buNone/>
                      </a:pPr>
                      <a:r>
                        <a:rPr b="1" lang="en-US" sz="1400"/>
                        <a:t>T</a:t>
                      </a:r>
                      <a:endParaRPr/>
                    </a:p>
                  </a:txBody>
                  <a:tcPr marT="25725" marB="25725" marR="51425" marL="51425"/>
                </a:tc>
                <a:tc>
                  <a:txBody>
                    <a:bodyPr/>
                    <a:lstStyle/>
                    <a:p>
                      <a:pPr indent="0" lvl="0" marL="0" marR="0" rtl="0" algn="ctr">
                        <a:spcBef>
                          <a:spcPts val="0"/>
                        </a:spcBef>
                        <a:spcAft>
                          <a:spcPts val="0"/>
                        </a:spcAft>
                        <a:buNone/>
                      </a:pPr>
                      <a:r>
                        <a:rPr b="1" lang="en-US" sz="1400"/>
                        <a:t>U</a:t>
                      </a:r>
                      <a:endParaRPr/>
                    </a:p>
                  </a:txBody>
                  <a:tcPr marT="25725" marB="25725" marR="51425" marL="51425"/>
                </a:tc>
                <a:tc>
                  <a:txBody>
                    <a:bodyPr/>
                    <a:lstStyle/>
                    <a:p>
                      <a:pPr indent="0" lvl="0" marL="0" marR="0" rtl="0" algn="ctr">
                        <a:spcBef>
                          <a:spcPts val="0"/>
                        </a:spcBef>
                        <a:spcAft>
                          <a:spcPts val="0"/>
                        </a:spcAft>
                        <a:buNone/>
                      </a:pPr>
                      <a:r>
                        <a:rPr b="1" lang="en-US" sz="1400"/>
                        <a:t>V</a:t>
                      </a:r>
                      <a:endParaRPr/>
                    </a:p>
                  </a:txBody>
                  <a:tcPr marT="25725" marB="25725" marR="51425" marL="51425"/>
                </a:tc>
                <a:tc>
                  <a:txBody>
                    <a:bodyPr/>
                    <a:lstStyle/>
                    <a:p>
                      <a:pPr indent="0" lvl="0" marL="0" marR="0" rtl="0" algn="ctr">
                        <a:spcBef>
                          <a:spcPts val="0"/>
                        </a:spcBef>
                        <a:spcAft>
                          <a:spcPts val="0"/>
                        </a:spcAft>
                        <a:buNone/>
                      </a:pPr>
                      <a:r>
                        <a:rPr b="1" lang="en-US" sz="1400"/>
                        <a:t>W</a:t>
                      </a:r>
                      <a:endParaRPr/>
                    </a:p>
                  </a:txBody>
                  <a:tcPr marT="25725" marB="25725" marR="51425" marL="51425"/>
                </a:tc>
                <a:tc>
                  <a:txBody>
                    <a:bodyPr/>
                    <a:lstStyle/>
                    <a:p>
                      <a:pPr indent="0" lvl="0" marL="0" marR="0" rtl="0" algn="ctr">
                        <a:spcBef>
                          <a:spcPts val="0"/>
                        </a:spcBef>
                        <a:spcAft>
                          <a:spcPts val="0"/>
                        </a:spcAft>
                        <a:buNone/>
                      </a:pPr>
                      <a:r>
                        <a:rPr b="1" lang="en-US" sz="1400"/>
                        <a:t>X</a:t>
                      </a:r>
                      <a:endParaRPr/>
                    </a:p>
                  </a:txBody>
                  <a:tcPr marT="25725" marB="25725" marR="51425" marL="51425"/>
                </a:tc>
                <a:tc>
                  <a:txBody>
                    <a:bodyPr/>
                    <a:lstStyle/>
                    <a:p>
                      <a:pPr indent="0" lvl="0" marL="0" marR="0" rtl="0" algn="ctr">
                        <a:spcBef>
                          <a:spcPts val="0"/>
                        </a:spcBef>
                        <a:spcAft>
                          <a:spcPts val="0"/>
                        </a:spcAft>
                        <a:buNone/>
                      </a:pPr>
                      <a:r>
                        <a:rPr b="1" lang="en-US" sz="1400"/>
                        <a:t>Y</a:t>
                      </a:r>
                      <a:endParaRPr/>
                    </a:p>
                  </a:txBody>
                  <a:tcPr marT="25725" marB="25725" marR="51425" marL="51425"/>
                </a:tc>
                <a:tc>
                  <a:txBody>
                    <a:bodyPr/>
                    <a:lstStyle/>
                    <a:p>
                      <a:pPr indent="0" lvl="0" marL="0" marR="0" rtl="0" algn="ctr">
                        <a:spcBef>
                          <a:spcPts val="0"/>
                        </a:spcBef>
                        <a:spcAft>
                          <a:spcPts val="0"/>
                        </a:spcAft>
                        <a:buNone/>
                      </a:pPr>
                      <a:r>
                        <a:rPr b="1" lang="en-US" sz="1400"/>
                        <a:t>Z</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r h="257175">
                <a:tc>
                  <a:txBody>
                    <a:bodyPr/>
                    <a:lstStyle/>
                    <a:p>
                      <a:pPr indent="0" lvl="0" marL="0" marR="0" rtl="0" algn="ctr">
                        <a:spcBef>
                          <a:spcPts val="0"/>
                        </a:spcBef>
                        <a:spcAft>
                          <a:spcPts val="0"/>
                        </a:spcAft>
                        <a:buNone/>
                      </a:pPr>
                      <a:r>
                        <a:rPr lang="en-US" sz="1400"/>
                        <a:t>18</a:t>
                      </a:r>
                      <a:endParaRPr/>
                    </a:p>
                  </a:txBody>
                  <a:tcPr marT="25725" marB="25725" marR="51425" marL="51425"/>
                </a:tc>
                <a:tc>
                  <a:txBody>
                    <a:bodyPr/>
                    <a:lstStyle/>
                    <a:p>
                      <a:pPr indent="0" lvl="0" marL="0" marR="0" rtl="0" algn="ctr">
                        <a:spcBef>
                          <a:spcPts val="0"/>
                        </a:spcBef>
                        <a:spcAft>
                          <a:spcPts val="0"/>
                        </a:spcAft>
                        <a:buNone/>
                      </a:pPr>
                      <a:r>
                        <a:rPr lang="en-US" sz="1400"/>
                        <a:t>19</a:t>
                      </a:r>
                      <a:endParaRPr/>
                    </a:p>
                  </a:txBody>
                  <a:tcPr marT="25725" marB="25725" marR="51425" marL="51425"/>
                </a:tc>
                <a:tc>
                  <a:txBody>
                    <a:bodyPr/>
                    <a:lstStyle/>
                    <a:p>
                      <a:pPr indent="0" lvl="0" marL="0" marR="0" rtl="0" algn="ctr">
                        <a:spcBef>
                          <a:spcPts val="0"/>
                        </a:spcBef>
                        <a:spcAft>
                          <a:spcPts val="0"/>
                        </a:spcAft>
                        <a:buNone/>
                      </a:pPr>
                      <a:r>
                        <a:rPr lang="en-US" sz="1400"/>
                        <a:t>20</a:t>
                      </a:r>
                      <a:endParaRPr/>
                    </a:p>
                  </a:txBody>
                  <a:tcPr marT="25725" marB="25725" marR="51425" marL="51425"/>
                </a:tc>
                <a:tc>
                  <a:txBody>
                    <a:bodyPr/>
                    <a:lstStyle/>
                    <a:p>
                      <a:pPr indent="0" lvl="0" marL="0" marR="0" rtl="0" algn="ctr">
                        <a:spcBef>
                          <a:spcPts val="0"/>
                        </a:spcBef>
                        <a:spcAft>
                          <a:spcPts val="0"/>
                        </a:spcAft>
                        <a:buNone/>
                      </a:pPr>
                      <a:r>
                        <a:rPr lang="en-US" sz="1400"/>
                        <a:t>21</a:t>
                      </a:r>
                      <a:endParaRPr/>
                    </a:p>
                  </a:txBody>
                  <a:tcPr marT="25725" marB="25725" marR="51425" marL="51425"/>
                </a:tc>
                <a:tc>
                  <a:txBody>
                    <a:bodyPr/>
                    <a:lstStyle/>
                    <a:p>
                      <a:pPr indent="0" lvl="0" marL="0" marR="0" rtl="0" algn="ctr">
                        <a:spcBef>
                          <a:spcPts val="0"/>
                        </a:spcBef>
                        <a:spcAft>
                          <a:spcPts val="0"/>
                        </a:spcAft>
                        <a:buNone/>
                      </a:pPr>
                      <a:r>
                        <a:rPr lang="en-US" sz="1400"/>
                        <a:t>22</a:t>
                      </a:r>
                      <a:endParaRPr/>
                    </a:p>
                  </a:txBody>
                  <a:tcPr marT="25725" marB="25725" marR="51425" marL="51425"/>
                </a:tc>
                <a:tc>
                  <a:txBody>
                    <a:bodyPr/>
                    <a:lstStyle/>
                    <a:p>
                      <a:pPr indent="0" lvl="0" marL="0" marR="0" rtl="0" algn="ctr">
                        <a:spcBef>
                          <a:spcPts val="0"/>
                        </a:spcBef>
                        <a:spcAft>
                          <a:spcPts val="0"/>
                        </a:spcAft>
                        <a:buNone/>
                      </a:pPr>
                      <a:r>
                        <a:rPr lang="en-US" sz="1400"/>
                        <a:t>23</a:t>
                      </a:r>
                      <a:endParaRPr/>
                    </a:p>
                  </a:txBody>
                  <a:tcPr marT="25725" marB="25725" marR="51425" marL="51425"/>
                </a:tc>
                <a:tc>
                  <a:txBody>
                    <a:bodyPr/>
                    <a:lstStyle/>
                    <a:p>
                      <a:pPr indent="0" lvl="0" marL="0" marR="0" rtl="0" algn="ctr">
                        <a:spcBef>
                          <a:spcPts val="0"/>
                        </a:spcBef>
                        <a:spcAft>
                          <a:spcPts val="0"/>
                        </a:spcAft>
                        <a:buNone/>
                      </a:pPr>
                      <a:r>
                        <a:rPr lang="en-US" sz="1400"/>
                        <a:t>24</a:t>
                      </a:r>
                      <a:endParaRPr/>
                    </a:p>
                  </a:txBody>
                  <a:tcPr marT="25725" marB="25725" marR="51425" marL="51425"/>
                </a:tc>
                <a:tc>
                  <a:txBody>
                    <a:bodyPr/>
                    <a:lstStyle/>
                    <a:p>
                      <a:pPr indent="0" lvl="0" marL="0" marR="0" rtl="0" algn="ctr">
                        <a:spcBef>
                          <a:spcPts val="0"/>
                        </a:spcBef>
                        <a:spcAft>
                          <a:spcPts val="0"/>
                        </a:spcAft>
                        <a:buNone/>
                      </a:pPr>
                      <a:r>
                        <a:rPr lang="en-US" sz="1400"/>
                        <a:t>25</a:t>
                      </a:r>
                      <a:endParaRPr/>
                    </a:p>
                  </a:txBody>
                  <a:tcPr marT="25725" marB="25725" marR="51425" marL="51425"/>
                </a:tc>
                <a:tc>
                  <a:txBody>
                    <a:bodyPr/>
                    <a:lstStyle/>
                    <a:p>
                      <a:pPr indent="0" lvl="0" marL="0" marR="0" rtl="0" algn="ctr">
                        <a:spcBef>
                          <a:spcPts val="0"/>
                        </a:spcBef>
                        <a:spcAft>
                          <a:spcPts val="0"/>
                        </a:spcAft>
                        <a:buNone/>
                      </a:pPr>
                      <a:r>
                        <a:t/>
                      </a:r>
                      <a:endParaRPr sz="1400"/>
                    </a:p>
                  </a:txBody>
                  <a:tcPr marT="25725" marB="25725" marR="51425" marL="5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CONFUSION VS DIFFUSION</a:t>
            </a:r>
            <a:endParaRPr/>
          </a:p>
        </p:txBody>
      </p:sp>
      <p:sp>
        <p:nvSpPr>
          <p:cNvPr id="387" name="Google Shape;387;p2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b="1" lang="en-US"/>
              <a:t>Confusion</a:t>
            </a:r>
            <a:r>
              <a:rPr lang="en-US"/>
              <a:t>: An encryption operation where the relationship between the key and ciphertext is obscured.</a:t>
            </a:r>
            <a:endParaRPr/>
          </a:p>
          <a:p>
            <a:pPr indent="-171450" lvl="1" marL="377190" rtl="0" algn="l">
              <a:lnSpc>
                <a:spcPct val="95000"/>
              </a:lnSpc>
              <a:spcBef>
                <a:spcPts val="900"/>
              </a:spcBef>
              <a:spcAft>
                <a:spcPts val="0"/>
              </a:spcAft>
              <a:buSzPts val="1800"/>
              <a:buChar char="▪"/>
            </a:pPr>
            <a:r>
              <a:rPr lang="en-US"/>
              <a:t>by doing substitution  </a:t>
            </a:r>
            <a:endParaRPr/>
          </a:p>
          <a:p>
            <a:pPr indent="-171450" lvl="1" marL="377190" rtl="0" algn="l">
              <a:lnSpc>
                <a:spcPct val="95000"/>
              </a:lnSpc>
              <a:spcBef>
                <a:spcPts val="900"/>
              </a:spcBef>
              <a:spcAft>
                <a:spcPts val="0"/>
              </a:spcAft>
              <a:buSzPts val="1800"/>
              <a:buChar char="▪"/>
            </a:pPr>
            <a:r>
              <a:rPr lang="en-US"/>
              <a:t>each letter can be mapped to any other letters</a:t>
            </a:r>
            <a:endParaRPr/>
          </a:p>
          <a:p>
            <a:pPr indent="0" lvl="0" marL="0" rtl="0" algn="l">
              <a:lnSpc>
                <a:spcPct val="120000"/>
              </a:lnSpc>
              <a:spcBef>
                <a:spcPts val="900"/>
              </a:spcBef>
              <a:spcAft>
                <a:spcPts val="0"/>
              </a:spcAft>
              <a:buSzPts val="1800"/>
              <a:buNone/>
            </a:pPr>
            <a:r>
              <a:rPr b="1" lang="en-US"/>
              <a:t>Diffusion</a:t>
            </a:r>
            <a:r>
              <a:rPr lang="en-US"/>
              <a:t>: An encryption operation where the influence of one plaintext bit is spread over many ciphertext bits.</a:t>
            </a:r>
            <a:endParaRPr/>
          </a:p>
          <a:p>
            <a:pPr indent="-171450" lvl="1" marL="377190" rtl="0" algn="l">
              <a:lnSpc>
                <a:spcPct val="95000"/>
              </a:lnSpc>
              <a:spcBef>
                <a:spcPts val="900"/>
              </a:spcBef>
              <a:spcAft>
                <a:spcPts val="0"/>
              </a:spcAft>
              <a:buSzPts val="1800"/>
              <a:buChar char="▪"/>
            </a:pPr>
            <a:r>
              <a:rPr lang="en-US"/>
              <a:t>hiding statistical properties of the plaintext</a:t>
            </a:r>
            <a:endParaRPr/>
          </a:p>
          <a:p>
            <a:pPr indent="-171450" lvl="1" marL="377190" rtl="0" algn="l">
              <a:lnSpc>
                <a:spcPct val="95000"/>
              </a:lnSpc>
              <a:spcBef>
                <a:spcPts val="900"/>
              </a:spcBef>
              <a:spcAft>
                <a:spcPts val="0"/>
              </a:spcAft>
              <a:buSzPts val="1800"/>
              <a:buChar char="▪"/>
            </a:pPr>
            <a:r>
              <a:rPr lang="en-US"/>
              <a:t>a letter is not just mapped to another letter in the English alphabet</a:t>
            </a:r>
            <a:endParaRPr/>
          </a:p>
          <a:p>
            <a:pPr indent="-171450" lvl="1" marL="377190" rtl="0" algn="l">
              <a:lnSpc>
                <a:spcPct val="95000"/>
              </a:lnSpc>
              <a:spcBef>
                <a:spcPts val="900"/>
              </a:spcBef>
              <a:spcAft>
                <a:spcPts val="0"/>
              </a:spcAft>
              <a:buSzPts val="1800"/>
              <a:buChar char="▪"/>
            </a:pPr>
            <a:r>
              <a:rPr lang="en-US"/>
              <a:t>by doing permutation</a:t>
            </a:r>
            <a:endParaRPr/>
          </a:p>
          <a:p>
            <a:pPr indent="0" lvl="0" marL="0" rtl="0" algn="l">
              <a:lnSpc>
                <a:spcPct val="120000"/>
              </a:lnSpc>
              <a:spcBef>
                <a:spcPts val="900"/>
              </a:spcBef>
              <a:spcAft>
                <a:spcPts val="0"/>
              </a:spcAft>
              <a:buSzPts val="1800"/>
              <a:buNone/>
            </a:pPr>
            <a:r>
              <a:t/>
            </a:r>
            <a:endParaRPr/>
          </a:p>
          <a:p>
            <a:pPr indent="-9144" lvl="2" marL="514350" rtl="0" algn="l">
              <a:lnSpc>
                <a:spcPct val="86666"/>
              </a:lnSpc>
              <a:spcBef>
                <a:spcPts val="900"/>
              </a:spcBef>
              <a:spcAft>
                <a:spcPts val="0"/>
              </a:spcAft>
              <a:buSzPts val="1800"/>
              <a:buNone/>
            </a:pPr>
            <a:r>
              <a:t/>
            </a:r>
            <a:endParaRPr/>
          </a:p>
          <a:p>
            <a:pPr indent="-57150" lvl="1" marL="377190" rtl="0" algn="l">
              <a:lnSpc>
                <a:spcPct val="95000"/>
              </a:lnSpc>
              <a:spcBef>
                <a:spcPts val="450"/>
              </a:spcBef>
              <a:spcAft>
                <a:spcPts val="0"/>
              </a:spcAft>
              <a:buSzPts val="1800"/>
              <a:buNone/>
            </a:pPr>
            <a:r>
              <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ASYMMETRIC ENCRYPTION (A PAIR OF KEYS)</a:t>
            </a:r>
            <a:endParaRPr/>
          </a:p>
        </p:txBody>
      </p:sp>
      <p:sp>
        <p:nvSpPr>
          <p:cNvPr id="393" name="Google Shape;393;p25"/>
          <p:cNvSpPr txBox="1"/>
          <p:nvPr>
            <p:ph idx="1" type="body"/>
          </p:nvPr>
        </p:nvSpPr>
        <p:spPr>
          <a:xfrm>
            <a:off x="914493" y="944563"/>
            <a:ext cx="7645958" cy="3303437"/>
          </a:xfrm>
          <a:prstGeom prst="rect">
            <a:avLst/>
          </a:prstGeom>
          <a:blipFill rotWithShape="1">
            <a:blip r:embed="rId3">
              <a:alphaModFix/>
            </a:blip>
            <a:stretch>
              <a:fillRect b="-1475" l="-1594" r="-2390" t="-1660"/>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ATTACKS ON ENCRYPTION	</a:t>
            </a:r>
            <a:endParaRPr/>
          </a:p>
        </p:txBody>
      </p:sp>
      <p:sp>
        <p:nvSpPr>
          <p:cNvPr id="399" name="Google Shape;399;p2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Brute-force attack</a:t>
            </a:r>
            <a:endParaRPr/>
          </a:p>
          <a:p>
            <a:pPr indent="-171450" lvl="1" marL="377190" rtl="0" algn="l">
              <a:lnSpc>
                <a:spcPct val="95000"/>
              </a:lnSpc>
              <a:spcBef>
                <a:spcPts val="900"/>
              </a:spcBef>
              <a:spcAft>
                <a:spcPts val="0"/>
              </a:spcAft>
              <a:buSzPts val="1800"/>
              <a:buChar char="▪"/>
            </a:pPr>
            <a:r>
              <a:rPr lang="en-US"/>
              <a:t>Try all possible keys </a:t>
            </a:r>
            <a:endParaRPr/>
          </a:p>
          <a:p>
            <a:pPr indent="0" lvl="0" marL="0" rtl="0" algn="l">
              <a:lnSpc>
                <a:spcPct val="120000"/>
              </a:lnSpc>
              <a:spcBef>
                <a:spcPts val="900"/>
              </a:spcBef>
              <a:spcAft>
                <a:spcPts val="0"/>
              </a:spcAft>
              <a:buSzPts val="1800"/>
              <a:buNone/>
            </a:pPr>
            <a:r>
              <a:rPr lang="en-US"/>
              <a:t>Smarter than brute force:</a:t>
            </a:r>
            <a:endParaRPr/>
          </a:p>
          <a:p>
            <a:pPr indent="-285750" lvl="0" marL="285750" rtl="0" algn="l">
              <a:lnSpc>
                <a:spcPct val="120000"/>
              </a:lnSpc>
              <a:spcBef>
                <a:spcPts val="900"/>
              </a:spcBef>
              <a:spcAft>
                <a:spcPts val="0"/>
              </a:spcAft>
              <a:buSzPts val="1800"/>
              <a:buFont typeface="Arial"/>
              <a:buChar char="•"/>
            </a:pPr>
            <a:r>
              <a:rPr lang="en-US"/>
              <a:t>Frequency analysis, known plaintext, chosen plaintext, differential cryptanalysis, related key attack, birthday attack, downgrade attack, precomputation, implementation attacks, social-engineering attacks</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COMMON ENCRYPTION</a:t>
            </a:r>
            <a:endParaRPr/>
          </a:p>
        </p:txBody>
      </p:sp>
      <p:sp>
        <p:nvSpPr>
          <p:cNvPr id="405" name="Google Shape;405;p27"/>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DES (Data Encryption Standard)</a:t>
            </a:r>
            <a:endParaRPr/>
          </a:p>
          <a:p>
            <a:pPr indent="-171450" lvl="1" marL="377190" rtl="0" algn="l">
              <a:lnSpc>
                <a:spcPct val="95000"/>
              </a:lnSpc>
              <a:spcBef>
                <a:spcPts val="900"/>
              </a:spcBef>
              <a:spcAft>
                <a:spcPts val="0"/>
              </a:spcAft>
              <a:buSzPts val="1800"/>
              <a:buChar char="▪"/>
            </a:pPr>
            <a:r>
              <a:rPr lang="en-US"/>
              <a:t>Cryptographic algorithm designed for the protection of unclassified data and published by the National Institute of Standards and Technology (NIST) in Federal Information Processing Standard (FIPS) Publication 46. </a:t>
            </a:r>
            <a:endParaRPr/>
          </a:p>
          <a:p>
            <a:pPr indent="-171450" lvl="1" marL="377190" rtl="0" algn="l">
              <a:lnSpc>
                <a:spcPct val="95000"/>
              </a:lnSpc>
              <a:spcBef>
                <a:spcPts val="900"/>
              </a:spcBef>
              <a:spcAft>
                <a:spcPts val="0"/>
              </a:spcAft>
              <a:buSzPts val="1800"/>
              <a:buChar char="▪"/>
            </a:pPr>
            <a:r>
              <a:rPr lang="en-US"/>
              <a:t>The DES performs series of bit permutations, substitutions, and recombination operations on blocks containing 64 bits of data and 56 bits of key (8-bit parity)</a:t>
            </a:r>
            <a:endParaRPr/>
          </a:p>
          <a:p>
            <a:pPr indent="-171450" lvl="1" marL="377190" rtl="0" algn="l">
              <a:lnSpc>
                <a:spcPct val="95000"/>
              </a:lnSpc>
              <a:spcBef>
                <a:spcPts val="900"/>
              </a:spcBef>
              <a:spcAft>
                <a:spcPts val="0"/>
              </a:spcAft>
              <a:buSzPts val="1800"/>
              <a:buChar char="▪"/>
            </a:pPr>
            <a:r>
              <a:rPr lang="en-US"/>
              <a:t>64-bit input, 64-bit output</a:t>
            </a:r>
            <a:endParaRPr/>
          </a:p>
          <a:p>
            <a:pPr indent="-171450" lvl="1" marL="377190" rtl="0" algn="l">
              <a:lnSpc>
                <a:spcPct val="95000"/>
              </a:lnSpc>
              <a:spcBef>
                <a:spcPts val="900"/>
              </a:spcBef>
              <a:spcAft>
                <a:spcPts val="0"/>
              </a:spcAft>
              <a:buSzPts val="1800"/>
              <a:buChar char="▪"/>
            </a:pPr>
            <a:r>
              <a:rPr lang="en-US"/>
              <a:t>64 bits of input are permuted at first, and  then input to a function using static tables of permutations and substitutions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COMMON ENCRYPTION (2)</a:t>
            </a:r>
            <a:endParaRPr/>
          </a:p>
        </p:txBody>
      </p:sp>
      <p:sp>
        <p:nvSpPr>
          <p:cNvPr id="411" name="Google Shape;411;p28"/>
          <p:cNvSpPr txBox="1"/>
          <p:nvPr>
            <p:ph idx="1" type="body"/>
          </p:nvPr>
        </p:nvSpPr>
        <p:spPr>
          <a:xfrm>
            <a:off x="914493" y="944563"/>
            <a:ext cx="7645958" cy="3303437"/>
          </a:xfrm>
          <a:prstGeom prst="rect">
            <a:avLst/>
          </a:prstGeom>
          <a:blipFill rotWithShape="1">
            <a:blip r:embed="rId3">
              <a:alphaModFix/>
            </a:blip>
            <a:stretch>
              <a:fillRect b="0" l="-1833" r="-1114" t="-2767"/>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MEET IN THE MIDDLE ATTACK</a:t>
            </a:r>
            <a:endParaRPr/>
          </a:p>
        </p:txBody>
      </p:sp>
      <p:sp>
        <p:nvSpPr>
          <p:cNvPr id="417" name="Google Shape;417;p29"/>
          <p:cNvSpPr txBox="1"/>
          <p:nvPr>
            <p:ph idx="1" type="body"/>
          </p:nvPr>
        </p:nvSpPr>
        <p:spPr>
          <a:xfrm>
            <a:off x="914493" y="944563"/>
            <a:ext cx="7645958" cy="3303437"/>
          </a:xfrm>
          <a:prstGeom prst="rect">
            <a:avLst/>
          </a:prstGeom>
          <a:blipFill rotWithShape="1">
            <a:blip r:embed="rId3">
              <a:alphaModFix/>
            </a:blip>
            <a:stretch>
              <a:fillRect b="-4242" l="-1674" r="-2151" t="-2767"/>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CRYPTOGRAPHY OVERVIEW </a:t>
            </a:r>
            <a:endParaRPr/>
          </a:p>
        </p:txBody>
      </p:sp>
      <p:sp>
        <p:nvSpPr>
          <p:cNvPr id="251" name="Google Shape;251;p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a:t>Topics:</a:t>
            </a:r>
            <a:endParaRPr/>
          </a:p>
          <a:p>
            <a:pPr indent="-342900" lvl="0" marL="342900" rtl="0" algn="l">
              <a:lnSpc>
                <a:spcPct val="100000"/>
              </a:lnSpc>
              <a:spcBef>
                <a:spcPts val="900"/>
              </a:spcBef>
              <a:spcAft>
                <a:spcPts val="0"/>
              </a:spcAft>
              <a:buSzPts val="1800"/>
              <a:buFont typeface="Arial"/>
              <a:buChar char="•"/>
            </a:pPr>
            <a:r>
              <a:rPr lang="en-US"/>
              <a:t>Basic concepts of cryptography (encryption, decryption, plaintext, ciphertext, key)</a:t>
            </a:r>
            <a:endParaRPr/>
          </a:p>
          <a:p>
            <a:pPr indent="-342900" lvl="0" marL="342900" rtl="0" algn="l">
              <a:lnSpc>
                <a:spcPct val="100000"/>
              </a:lnSpc>
              <a:spcBef>
                <a:spcPts val="900"/>
              </a:spcBef>
              <a:spcAft>
                <a:spcPts val="0"/>
              </a:spcAft>
              <a:buSzPts val="1800"/>
              <a:buFont typeface="Arial"/>
              <a:buChar char="•"/>
            </a:pPr>
            <a:r>
              <a:rPr lang="en-US"/>
              <a:t>Different methods of encryption (substitution, transposition), diffusion, confusion, symmetric encryption, asymmetric encryption, block encryption, stream encryption.</a:t>
            </a:r>
            <a:endParaRPr/>
          </a:p>
          <a:p>
            <a:pPr indent="0" lvl="0" marL="0" rtl="0" algn="l">
              <a:lnSpc>
                <a:spcPct val="100000"/>
              </a:lnSpc>
              <a:spcBef>
                <a:spcPts val="900"/>
              </a:spcBef>
              <a:spcAft>
                <a:spcPts val="0"/>
              </a:spcAft>
              <a:buSzPts val="1800"/>
              <a:buNone/>
            </a:pPr>
            <a:r>
              <a:rPr lang="en-US"/>
              <a:t>Learning Outcomes:</a:t>
            </a:r>
            <a:endParaRPr/>
          </a:p>
          <a:p>
            <a:pPr indent="-285750" lvl="1" marL="662940" rtl="0" algn="l">
              <a:lnSpc>
                <a:spcPct val="100000"/>
              </a:lnSpc>
              <a:spcBef>
                <a:spcPts val="900"/>
              </a:spcBef>
              <a:spcAft>
                <a:spcPts val="0"/>
              </a:spcAft>
              <a:buSzPts val="1800"/>
              <a:buChar char="▪"/>
            </a:pPr>
            <a:r>
              <a:rPr lang="en-US"/>
              <a:t>Upon completion of this lesson:</a:t>
            </a:r>
            <a:endParaRPr/>
          </a:p>
          <a:p>
            <a:pPr indent="-285750" lvl="2" marL="800100" rtl="0" algn="l">
              <a:lnSpc>
                <a:spcPct val="100000"/>
              </a:lnSpc>
              <a:spcBef>
                <a:spcPts val="900"/>
              </a:spcBef>
              <a:spcAft>
                <a:spcPts val="0"/>
              </a:spcAft>
              <a:buSzPts val="1800"/>
              <a:buChar char="▪"/>
            </a:pPr>
            <a:r>
              <a:rPr lang="en-US"/>
              <a:t>Students will be able to list the elements of a cryptographic system.</a:t>
            </a:r>
            <a:endParaRPr/>
          </a:p>
          <a:p>
            <a:pPr indent="0" lvl="0" marL="0" rtl="0" algn="l">
              <a:lnSpc>
                <a:spcPct val="100000"/>
              </a:lnSpc>
              <a:spcBef>
                <a:spcPts val="45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0"/>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MEET IN THE MIDDLE (2)</a:t>
            </a:r>
            <a:endParaRPr/>
          </a:p>
        </p:txBody>
      </p:sp>
      <p:sp>
        <p:nvSpPr>
          <p:cNvPr id="423" name="Google Shape;423;p30"/>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To break normal DES (with “known plaintext attack”)</a:t>
            </a:r>
            <a:endParaRPr/>
          </a:p>
          <a:p>
            <a:pPr indent="-285750" lvl="0" marL="285750" rtl="0" algn="l">
              <a:lnSpc>
                <a:spcPct val="120000"/>
              </a:lnSpc>
              <a:spcBef>
                <a:spcPts val="900"/>
              </a:spcBef>
              <a:spcAft>
                <a:spcPts val="0"/>
              </a:spcAft>
              <a:buSzPts val="1800"/>
              <a:buFont typeface="Helvetica Neue"/>
              <a:buChar char="-"/>
            </a:pPr>
            <a:r>
              <a:rPr lang="en-US"/>
              <a:t>Try 2</a:t>
            </a:r>
            <a:r>
              <a:rPr baseline="30000" lang="en-US"/>
              <a:t>56</a:t>
            </a:r>
            <a:r>
              <a:rPr lang="en-US"/>
              <a:t>  possible keys</a:t>
            </a:r>
            <a:endParaRPr/>
          </a:p>
          <a:p>
            <a:pPr indent="0" lvl="0" marL="0" rtl="0" algn="l">
              <a:lnSpc>
                <a:spcPct val="120000"/>
              </a:lnSpc>
              <a:spcBef>
                <a:spcPts val="900"/>
              </a:spcBef>
              <a:spcAft>
                <a:spcPts val="0"/>
              </a:spcAft>
              <a:buSzPts val="1800"/>
              <a:buNone/>
            </a:pPr>
            <a:r>
              <a:rPr lang="en-US"/>
              <a:t>To break double DES, first thought   2</a:t>
            </a:r>
            <a:r>
              <a:rPr baseline="30000" lang="en-US"/>
              <a:t>112</a:t>
            </a:r>
            <a:r>
              <a:rPr lang="en-US"/>
              <a:t> possible keys</a:t>
            </a:r>
            <a:endParaRPr/>
          </a:p>
          <a:p>
            <a:pPr indent="0" lvl="0" marL="0" rtl="0" algn="l">
              <a:lnSpc>
                <a:spcPct val="120000"/>
              </a:lnSpc>
              <a:spcBef>
                <a:spcPts val="900"/>
              </a:spcBef>
              <a:spcAft>
                <a:spcPts val="0"/>
              </a:spcAft>
              <a:buSzPts val="1800"/>
              <a:buNone/>
            </a:pPr>
            <a:r>
              <a:rPr lang="en-US"/>
              <a:t>With meet-in-the middle:  Preparation (2</a:t>
            </a:r>
            <a:r>
              <a:rPr baseline="30000" lang="en-US"/>
              <a:t>56</a:t>
            </a:r>
            <a:r>
              <a:rPr lang="en-US"/>
              <a:t>), then tries (2</a:t>
            </a:r>
            <a:r>
              <a:rPr baseline="30000" lang="en-US"/>
              <a:t>56</a:t>
            </a:r>
            <a:r>
              <a:rPr lang="en-US"/>
              <a:t>) for total of = 2</a:t>
            </a:r>
            <a:r>
              <a:rPr baseline="30000" lang="en-US"/>
              <a:t>57</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TRIPLE DES (3DES)</a:t>
            </a:r>
            <a:endParaRPr/>
          </a:p>
        </p:txBody>
      </p:sp>
      <p:sp>
        <p:nvSpPr>
          <p:cNvPr id="429" name="Google Shape;429;p31"/>
          <p:cNvSpPr txBox="1"/>
          <p:nvPr>
            <p:ph idx="1" type="body"/>
          </p:nvPr>
        </p:nvSpPr>
        <p:spPr>
          <a:xfrm>
            <a:off x="914493" y="944563"/>
            <a:ext cx="7646100" cy="3303300"/>
          </a:xfrm>
          <a:prstGeom prst="rect">
            <a:avLst/>
          </a:prstGeom>
          <a:blipFill rotWithShape="1">
            <a:blip r:embed="rId3">
              <a:alphaModFix/>
            </a:blip>
            <a:stretch>
              <a:fillRect b="-7008" l="-1592" r="-1913" t="-2028"/>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DES WEAK KEYS</a:t>
            </a:r>
            <a:endParaRPr/>
          </a:p>
        </p:txBody>
      </p:sp>
      <p:sp>
        <p:nvSpPr>
          <p:cNvPr id="435" name="Google Shape;435;p3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600"/>
              <a:t>DES uses 16  48-bit keys generated from a master 56- bit key (64 bits if we consider also parity bits) </a:t>
            </a:r>
            <a:endParaRPr sz="1600"/>
          </a:p>
          <a:p>
            <a:pPr indent="0" lvl="0" marL="0" rtl="0" algn="l">
              <a:lnSpc>
                <a:spcPct val="120000"/>
              </a:lnSpc>
              <a:spcBef>
                <a:spcPts val="900"/>
              </a:spcBef>
              <a:spcAft>
                <a:spcPts val="0"/>
              </a:spcAft>
              <a:buSzPts val="1800"/>
              <a:buNone/>
            </a:pPr>
            <a:r>
              <a:rPr b="1" lang="en-US" sz="1600"/>
              <a:t>Weak keys</a:t>
            </a:r>
            <a:r>
              <a:rPr lang="en-US" sz="1600"/>
              <a:t>: keys make the same sub-key to be generated in more than one round. </a:t>
            </a:r>
            <a:endParaRPr sz="1600"/>
          </a:p>
          <a:p>
            <a:pPr indent="0" lvl="0" marL="0" rtl="0" algn="l">
              <a:lnSpc>
                <a:spcPct val="120000"/>
              </a:lnSpc>
              <a:spcBef>
                <a:spcPts val="900"/>
              </a:spcBef>
              <a:spcAft>
                <a:spcPts val="0"/>
              </a:spcAft>
              <a:buSzPts val="1800"/>
              <a:buNone/>
            </a:pPr>
            <a:r>
              <a:rPr b="1" lang="en-US" sz="1600"/>
              <a:t>Result: </a:t>
            </a:r>
            <a:r>
              <a:rPr lang="en-US" sz="1600"/>
              <a:t>reduce cipher complexity </a:t>
            </a:r>
            <a:endParaRPr sz="1600"/>
          </a:p>
          <a:p>
            <a:pPr indent="0" lvl="0" marL="0" rtl="0" algn="l">
              <a:lnSpc>
                <a:spcPct val="120000"/>
              </a:lnSpc>
              <a:spcBef>
                <a:spcPts val="900"/>
              </a:spcBef>
              <a:spcAft>
                <a:spcPts val="0"/>
              </a:spcAft>
              <a:buSzPts val="1800"/>
              <a:buNone/>
            </a:pPr>
            <a:r>
              <a:rPr lang="en-US" sz="1600"/>
              <a:t>Weak keys can be avoided at key generation. </a:t>
            </a:r>
            <a:endParaRPr sz="1600"/>
          </a:p>
          <a:p>
            <a:pPr indent="-110744" lvl="2" marL="514350" rtl="0" algn="l">
              <a:lnSpc>
                <a:spcPct val="86666"/>
              </a:lnSpc>
              <a:spcBef>
                <a:spcPts val="900"/>
              </a:spcBef>
              <a:spcAft>
                <a:spcPts val="0"/>
              </a:spcAft>
              <a:buSzPts val="1600"/>
              <a:buChar char="▪"/>
            </a:pPr>
            <a:r>
              <a:rPr lang="en-US" sz="1600"/>
              <a:t>DES has 4 weak keys </a:t>
            </a:r>
            <a:endParaRPr sz="1600"/>
          </a:p>
          <a:p>
            <a:pPr indent="-131318" lvl="3" marL="692658" rtl="0" algn="l">
              <a:lnSpc>
                <a:spcPct val="92812"/>
              </a:lnSpc>
              <a:spcBef>
                <a:spcPts val="450"/>
              </a:spcBef>
              <a:spcAft>
                <a:spcPts val="0"/>
              </a:spcAft>
              <a:buSzPts val="1400"/>
              <a:buChar char="▪"/>
            </a:pPr>
            <a:r>
              <a:rPr lang="en-US" sz="1400">
                <a:latin typeface="Consolas"/>
                <a:ea typeface="Consolas"/>
                <a:cs typeface="Consolas"/>
                <a:sym typeface="Consolas"/>
              </a:rPr>
              <a:t>01010101 01010101</a:t>
            </a:r>
            <a:endParaRPr sz="1400"/>
          </a:p>
          <a:p>
            <a:pPr indent="-131318" lvl="3" marL="692658" rtl="0" algn="l">
              <a:lnSpc>
                <a:spcPct val="92812"/>
              </a:lnSpc>
              <a:spcBef>
                <a:spcPts val="450"/>
              </a:spcBef>
              <a:spcAft>
                <a:spcPts val="0"/>
              </a:spcAft>
              <a:buSzPts val="1400"/>
              <a:buChar char="▪"/>
            </a:pPr>
            <a:r>
              <a:rPr lang="en-US" sz="1400">
                <a:latin typeface="Consolas"/>
                <a:ea typeface="Consolas"/>
                <a:cs typeface="Consolas"/>
                <a:sym typeface="Consolas"/>
              </a:rPr>
              <a:t>FEFEFEFE FEFEFEFE </a:t>
            </a:r>
            <a:endParaRPr sz="1400"/>
          </a:p>
          <a:p>
            <a:pPr indent="-131318" lvl="3" marL="692658" rtl="0" algn="l">
              <a:lnSpc>
                <a:spcPct val="92812"/>
              </a:lnSpc>
              <a:spcBef>
                <a:spcPts val="450"/>
              </a:spcBef>
              <a:spcAft>
                <a:spcPts val="0"/>
              </a:spcAft>
              <a:buSzPts val="1400"/>
              <a:buChar char="▪"/>
            </a:pPr>
            <a:r>
              <a:rPr lang="en-US" sz="1400">
                <a:latin typeface="Consolas"/>
                <a:ea typeface="Consolas"/>
                <a:cs typeface="Consolas"/>
                <a:sym typeface="Consolas"/>
              </a:rPr>
              <a:t>E0E0E0E0 F1F1F1F1 </a:t>
            </a:r>
            <a:endParaRPr sz="1400"/>
          </a:p>
          <a:p>
            <a:pPr indent="-131318" lvl="3" marL="692658" rtl="0" algn="l">
              <a:lnSpc>
                <a:spcPct val="92812"/>
              </a:lnSpc>
              <a:spcBef>
                <a:spcPts val="450"/>
              </a:spcBef>
              <a:spcAft>
                <a:spcPts val="0"/>
              </a:spcAft>
              <a:buSzPts val="1400"/>
              <a:buChar char="▪"/>
            </a:pPr>
            <a:r>
              <a:rPr lang="en-US" sz="1400">
                <a:latin typeface="Consolas"/>
                <a:ea typeface="Consolas"/>
                <a:cs typeface="Consolas"/>
                <a:sym typeface="Consolas"/>
              </a:rPr>
              <a:t>1F1F1F1F 0E0E0E0E</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3"/>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COMPARE DES ENCRYPTIONS</a:t>
            </a:r>
            <a:endParaRPr/>
          </a:p>
        </p:txBody>
      </p:sp>
      <p:sp>
        <p:nvSpPr>
          <p:cNvPr id="441" name="Google Shape;441;p33"/>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t/>
            </a:r>
            <a:endParaRPr/>
          </a:p>
        </p:txBody>
      </p:sp>
      <p:graphicFrame>
        <p:nvGraphicFramePr>
          <p:cNvPr id="442" name="Google Shape;442;p33" title="Compare DES encryptions"/>
          <p:cNvGraphicFramePr/>
          <p:nvPr/>
        </p:nvGraphicFramePr>
        <p:xfrm>
          <a:off x="1543050" y="960438"/>
          <a:ext cx="3000000" cy="3000000"/>
        </p:xfrm>
        <a:graphic>
          <a:graphicData uri="http://schemas.openxmlformats.org/drawingml/2006/table">
            <a:tbl>
              <a:tblPr bandRow="1" firstRow="1">
                <a:noFill/>
                <a:tableStyleId>{DEA73803-1215-44CB-98DB-19D779AF30D7}</a:tableStyleId>
              </a:tblPr>
              <a:tblGrid>
                <a:gridCol w="1900075"/>
                <a:gridCol w="3248550"/>
                <a:gridCol w="1268375"/>
                <a:gridCol w="1183275"/>
              </a:tblGrid>
              <a:tr h="267375">
                <a:tc>
                  <a:txBody>
                    <a:bodyPr/>
                    <a:lstStyle/>
                    <a:p>
                      <a:pPr indent="0" lvl="0" marL="0" marR="0" rtl="0" algn="l">
                        <a:spcBef>
                          <a:spcPts val="0"/>
                        </a:spcBef>
                        <a:spcAft>
                          <a:spcPts val="0"/>
                        </a:spcAft>
                        <a:buNone/>
                      </a:pPr>
                      <a:r>
                        <a:rPr lang="en-US" sz="1500"/>
                        <a:t>Encryption</a:t>
                      </a:r>
                      <a:endParaRPr/>
                    </a:p>
                  </a:txBody>
                  <a:tcPr marT="34300" marB="34300" marR="68575" marL="68575"/>
                </a:tc>
                <a:tc>
                  <a:txBody>
                    <a:bodyPr/>
                    <a:lstStyle/>
                    <a:p>
                      <a:pPr indent="0" lvl="0" marL="0" marR="0" rtl="0" algn="l">
                        <a:spcBef>
                          <a:spcPts val="0"/>
                        </a:spcBef>
                        <a:spcAft>
                          <a:spcPts val="0"/>
                        </a:spcAft>
                        <a:buNone/>
                      </a:pPr>
                      <a:r>
                        <a:rPr lang="en-US" sz="1500"/>
                        <a:t>Operation</a:t>
                      </a:r>
                      <a:endParaRPr/>
                    </a:p>
                  </a:txBody>
                  <a:tcPr marT="34300" marB="34300" marR="68575" marL="68575"/>
                </a:tc>
                <a:tc>
                  <a:txBody>
                    <a:bodyPr/>
                    <a:lstStyle/>
                    <a:p>
                      <a:pPr indent="0" lvl="0" marL="0" marR="0" rtl="0" algn="l">
                        <a:spcBef>
                          <a:spcPts val="0"/>
                        </a:spcBef>
                        <a:spcAft>
                          <a:spcPts val="0"/>
                        </a:spcAft>
                        <a:buNone/>
                      </a:pPr>
                      <a:r>
                        <a:rPr lang="en-US" sz="1500"/>
                        <a:t>Key</a:t>
                      </a:r>
                      <a:r>
                        <a:rPr lang="en-US" sz="1500"/>
                        <a:t> length</a:t>
                      </a:r>
                      <a:endParaRPr sz="1500"/>
                    </a:p>
                  </a:txBody>
                  <a:tcPr marT="34300" marB="34300" marR="68575" marL="68575"/>
                </a:tc>
                <a:tc>
                  <a:txBody>
                    <a:bodyPr/>
                    <a:lstStyle/>
                    <a:p>
                      <a:pPr indent="0" lvl="0" marL="0" marR="0" rtl="0" algn="l">
                        <a:spcBef>
                          <a:spcPts val="0"/>
                        </a:spcBef>
                        <a:spcAft>
                          <a:spcPts val="0"/>
                        </a:spcAft>
                        <a:buNone/>
                      </a:pPr>
                      <a:r>
                        <a:rPr lang="en-US" sz="1500"/>
                        <a:t>Strength</a:t>
                      </a:r>
                      <a:endParaRPr/>
                    </a:p>
                  </a:txBody>
                  <a:tcPr marT="34300" marB="34300" marR="68575" marL="68575"/>
                </a:tc>
              </a:tr>
              <a:tr h="267375">
                <a:tc>
                  <a:txBody>
                    <a:bodyPr/>
                    <a:lstStyle/>
                    <a:p>
                      <a:pPr indent="0" lvl="0" marL="0" marR="0" rtl="0" algn="l">
                        <a:spcBef>
                          <a:spcPts val="0"/>
                        </a:spcBef>
                        <a:spcAft>
                          <a:spcPts val="0"/>
                        </a:spcAft>
                        <a:buNone/>
                      </a:pPr>
                      <a:r>
                        <a:rPr lang="en-US" sz="1500"/>
                        <a:t>DES</a:t>
                      </a:r>
                      <a:endParaRPr/>
                    </a:p>
                  </a:txBody>
                  <a:tcPr marT="34300" marB="34300" marR="68575" marL="68575"/>
                </a:tc>
                <a:tc>
                  <a:txBody>
                    <a:bodyPr/>
                    <a:lstStyle/>
                    <a:p>
                      <a:pPr indent="0" lvl="0" marL="0" marR="0" rtl="0" algn="l">
                        <a:spcBef>
                          <a:spcPts val="0"/>
                        </a:spcBef>
                        <a:spcAft>
                          <a:spcPts val="0"/>
                        </a:spcAft>
                        <a:buNone/>
                      </a:pPr>
                      <a:r>
                        <a:rPr lang="en-US" sz="1500"/>
                        <a:t>Encrypt with one key</a:t>
                      </a:r>
                      <a:endParaRPr/>
                    </a:p>
                  </a:txBody>
                  <a:tcPr marT="34300" marB="34300" marR="68575" marL="68575"/>
                </a:tc>
                <a:tc>
                  <a:txBody>
                    <a:bodyPr/>
                    <a:lstStyle/>
                    <a:p>
                      <a:pPr indent="0" lvl="0" marL="0" marR="0" rtl="0" algn="l">
                        <a:spcBef>
                          <a:spcPts val="0"/>
                        </a:spcBef>
                        <a:spcAft>
                          <a:spcPts val="0"/>
                        </a:spcAft>
                        <a:buNone/>
                      </a:pPr>
                      <a:r>
                        <a:rPr lang="en-US" sz="1500"/>
                        <a:t>56-bit</a:t>
                      </a:r>
                      <a:endParaRPr/>
                    </a:p>
                  </a:txBody>
                  <a:tcPr marT="34300" marB="34300" marR="68575" marL="68575"/>
                </a:tc>
                <a:tc>
                  <a:txBody>
                    <a:bodyPr/>
                    <a:lstStyle/>
                    <a:p>
                      <a:pPr indent="0" lvl="0" marL="0" marR="0" rtl="0" algn="l">
                        <a:spcBef>
                          <a:spcPts val="0"/>
                        </a:spcBef>
                        <a:spcAft>
                          <a:spcPts val="0"/>
                        </a:spcAft>
                        <a:buNone/>
                      </a:pPr>
                      <a:r>
                        <a:rPr lang="en-US" sz="1500"/>
                        <a:t>56-bit</a:t>
                      </a:r>
                      <a:endParaRPr/>
                    </a:p>
                  </a:txBody>
                  <a:tcPr marT="34300" marB="34300" marR="68575" marL="68575"/>
                </a:tc>
              </a:tr>
              <a:tr h="678700">
                <a:tc>
                  <a:txBody>
                    <a:bodyPr/>
                    <a:lstStyle/>
                    <a:p>
                      <a:pPr indent="0" lvl="0" marL="0" marR="0" rtl="0" algn="l">
                        <a:spcBef>
                          <a:spcPts val="0"/>
                        </a:spcBef>
                        <a:spcAft>
                          <a:spcPts val="0"/>
                        </a:spcAft>
                        <a:buNone/>
                      </a:pPr>
                      <a:r>
                        <a:rPr lang="en-US" sz="1500"/>
                        <a:t>Double DES</a:t>
                      </a:r>
                      <a:endParaRPr/>
                    </a:p>
                  </a:txBody>
                  <a:tcPr marT="34300" marB="34300" marR="68575" marL="68575"/>
                </a:tc>
                <a:tc>
                  <a:txBody>
                    <a:bodyPr/>
                    <a:lstStyle/>
                    <a:p>
                      <a:pPr indent="0" lvl="0" marL="0" marR="0" rtl="0" algn="l">
                        <a:spcBef>
                          <a:spcPts val="0"/>
                        </a:spcBef>
                        <a:spcAft>
                          <a:spcPts val="0"/>
                        </a:spcAft>
                        <a:buNone/>
                      </a:pPr>
                      <a:r>
                        <a:rPr lang="en-US" sz="1500"/>
                        <a:t>Encrypt</a:t>
                      </a:r>
                      <a:r>
                        <a:rPr lang="en-US" sz="1500"/>
                        <a:t> with one key, then encrypt the result with another key</a:t>
                      </a:r>
                      <a:endParaRPr sz="1500"/>
                    </a:p>
                  </a:txBody>
                  <a:tcPr marT="34300" marB="34300" marR="68575" marL="68575"/>
                </a:tc>
                <a:tc>
                  <a:txBody>
                    <a:bodyPr/>
                    <a:lstStyle/>
                    <a:p>
                      <a:pPr indent="0" lvl="0" marL="0" marR="0" rtl="0" algn="l">
                        <a:spcBef>
                          <a:spcPts val="0"/>
                        </a:spcBef>
                        <a:spcAft>
                          <a:spcPts val="0"/>
                        </a:spcAft>
                        <a:buNone/>
                      </a:pPr>
                      <a:r>
                        <a:rPr lang="en-US" sz="1500"/>
                        <a:t>Two 56-bit keys</a:t>
                      </a:r>
                      <a:endParaRPr/>
                    </a:p>
                  </a:txBody>
                  <a:tcPr marT="34300" marB="34300" marR="68575" marL="68575"/>
                </a:tc>
                <a:tc>
                  <a:txBody>
                    <a:bodyPr/>
                    <a:lstStyle/>
                    <a:p>
                      <a:pPr indent="0" lvl="0" marL="0" marR="0" rtl="0" algn="l">
                        <a:spcBef>
                          <a:spcPts val="0"/>
                        </a:spcBef>
                        <a:spcAft>
                          <a:spcPts val="0"/>
                        </a:spcAft>
                        <a:buNone/>
                      </a:pPr>
                      <a:r>
                        <a:rPr lang="en-US" sz="1500"/>
                        <a:t>57-bit</a:t>
                      </a:r>
                      <a:endParaRPr/>
                    </a:p>
                  </a:txBody>
                  <a:tcPr marT="34300" marB="34300" marR="68575" marL="68575"/>
                </a:tc>
              </a:tr>
              <a:tr h="884350">
                <a:tc>
                  <a:txBody>
                    <a:bodyPr/>
                    <a:lstStyle/>
                    <a:p>
                      <a:pPr indent="0" lvl="0" marL="0" marR="0" rtl="0" algn="l">
                        <a:spcBef>
                          <a:spcPts val="0"/>
                        </a:spcBef>
                        <a:spcAft>
                          <a:spcPts val="0"/>
                        </a:spcAft>
                        <a:buNone/>
                      </a:pPr>
                      <a:r>
                        <a:rPr lang="en-US" sz="1500"/>
                        <a:t>Two-key Triple</a:t>
                      </a:r>
                      <a:r>
                        <a:rPr lang="en-US" sz="1500"/>
                        <a:t> DES</a:t>
                      </a:r>
                      <a:endParaRPr sz="1500"/>
                    </a:p>
                  </a:txBody>
                  <a:tcPr marT="34300" marB="34300" marR="68575" marL="68575"/>
                </a:tc>
                <a:tc>
                  <a:txBody>
                    <a:bodyPr/>
                    <a:lstStyle/>
                    <a:p>
                      <a:pPr indent="0" lvl="0" marL="0" marR="0" rtl="0" algn="l">
                        <a:spcBef>
                          <a:spcPts val="0"/>
                        </a:spcBef>
                        <a:spcAft>
                          <a:spcPts val="0"/>
                        </a:spcAft>
                        <a:buNone/>
                      </a:pPr>
                      <a:r>
                        <a:rPr lang="en-US" sz="1500"/>
                        <a:t>Encrypt</a:t>
                      </a:r>
                      <a:r>
                        <a:rPr lang="en-US" sz="1500"/>
                        <a:t> with one key, then encrypt (or decrypt) the result with another key, then encrypt with the first key again</a:t>
                      </a:r>
                      <a:endParaRPr sz="1500"/>
                    </a:p>
                  </a:txBody>
                  <a:tcPr marT="34300" marB="34300" marR="68575" marL="68575"/>
                </a:tc>
                <a:tc>
                  <a:txBody>
                    <a:bodyPr/>
                    <a:lstStyle/>
                    <a:p>
                      <a:pPr indent="0" lvl="0" marL="0" marR="0" rtl="0" algn="l">
                        <a:lnSpc>
                          <a:spcPct val="100000"/>
                        </a:lnSpc>
                        <a:spcBef>
                          <a:spcPts val="0"/>
                        </a:spcBef>
                        <a:spcAft>
                          <a:spcPts val="0"/>
                        </a:spcAft>
                        <a:buClr>
                          <a:schemeClr val="dk1"/>
                        </a:buClr>
                        <a:buSzPts val="1500"/>
                        <a:buFont typeface="Calibri"/>
                        <a:buNone/>
                      </a:pPr>
                      <a:r>
                        <a:rPr lang="en-US" sz="1500"/>
                        <a:t>Two 56-bit keys</a:t>
                      </a:r>
                      <a:endParaRPr/>
                    </a:p>
                    <a:p>
                      <a:pPr indent="0" lvl="0" marL="0" marR="0" rtl="0" algn="l">
                        <a:spcBef>
                          <a:spcPts val="0"/>
                        </a:spcBef>
                        <a:spcAft>
                          <a:spcPts val="0"/>
                        </a:spcAft>
                        <a:buNone/>
                      </a:pPr>
                      <a:r>
                        <a:t/>
                      </a:r>
                      <a:endParaRPr sz="1500"/>
                    </a:p>
                  </a:txBody>
                  <a:tcPr marT="34300" marB="34300" marR="68575" marL="68575"/>
                </a:tc>
                <a:tc>
                  <a:txBody>
                    <a:bodyPr/>
                    <a:lstStyle/>
                    <a:p>
                      <a:pPr indent="0" lvl="0" marL="0" marR="0" rtl="0" algn="l">
                        <a:spcBef>
                          <a:spcPts val="0"/>
                        </a:spcBef>
                        <a:spcAft>
                          <a:spcPts val="0"/>
                        </a:spcAft>
                        <a:buNone/>
                      </a:pPr>
                      <a:r>
                        <a:rPr lang="en-US" sz="1500"/>
                        <a:t>80-bit</a:t>
                      </a:r>
                      <a:endParaRPr/>
                    </a:p>
                  </a:txBody>
                  <a:tcPr marT="34300" marB="34300" marR="68575" marL="68575"/>
                </a:tc>
              </a:tr>
              <a:tr h="1090025">
                <a:tc>
                  <a:txBody>
                    <a:bodyPr/>
                    <a:lstStyle/>
                    <a:p>
                      <a:pPr indent="0" lvl="0" marL="0" marR="0" rtl="0" algn="l">
                        <a:lnSpc>
                          <a:spcPct val="100000"/>
                        </a:lnSpc>
                        <a:spcBef>
                          <a:spcPts val="0"/>
                        </a:spcBef>
                        <a:spcAft>
                          <a:spcPts val="0"/>
                        </a:spcAft>
                        <a:buClr>
                          <a:schemeClr val="dk1"/>
                        </a:buClr>
                        <a:buSzPts val="1500"/>
                        <a:buFont typeface="Calibri"/>
                        <a:buNone/>
                      </a:pPr>
                      <a:r>
                        <a:rPr lang="en-US" sz="1500"/>
                        <a:t>Three-key Triple</a:t>
                      </a:r>
                      <a:r>
                        <a:rPr lang="en-US" sz="1500"/>
                        <a:t> DES</a:t>
                      </a:r>
                      <a:endParaRPr sz="1500"/>
                    </a:p>
                  </a:txBody>
                  <a:tcPr marT="34300" marB="34300" marR="68575" marL="68575"/>
                </a:tc>
                <a:tc>
                  <a:txBody>
                    <a:bodyPr/>
                    <a:lstStyle/>
                    <a:p>
                      <a:pPr indent="0" lvl="0" marL="0" marR="0" rtl="0" algn="l">
                        <a:lnSpc>
                          <a:spcPct val="100000"/>
                        </a:lnSpc>
                        <a:spcBef>
                          <a:spcPts val="0"/>
                        </a:spcBef>
                        <a:spcAft>
                          <a:spcPts val="0"/>
                        </a:spcAft>
                        <a:buClr>
                          <a:schemeClr val="dk1"/>
                        </a:buClr>
                        <a:buSzPts val="1500"/>
                        <a:buFont typeface="Calibri"/>
                        <a:buNone/>
                      </a:pPr>
                      <a:r>
                        <a:rPr lang="en-US" sz="1500"/>
                        <a:t>Encrypt</a:t>
                      </a:r>
                      <a:r>
                        <a:rPr lang="en-US" sz="1500"/>
                        <a:t> with one key, then encrypt (or decrypt) the result with another key, then encrypt with the third key </a:t>
                      </a:r>
                      <a:endParaRPr sz="1500"/>
                    </a:p>
                    <a:p>
                      <a:pPr indent="0" lvl="0" marL="0" marR="0" rtl="0" algn="l">
                        <a:spcBef>
                          <a:spcPts val="0"/>
                        </a:spcBef>
                        <a:spcAft>
                          <a:spcPts val="0"/>
                        </a:spcAft>
                        <a:buNone/>
                      </a:pPr>
                      <a:r>
                        <a:t/>
                      </a:r>
                      <a:endParaRPr sz="1500"/>
                    </a:p>
                  </a:txBody>
                  <a:tcPr marT="34300" marB="34300" marR="68575" marL="68575"/>
                </a:tc>
                <a:tc>
                  <a:txBody>
                    <a:bodyPr/>
                    <a:lstStyle/>
                    <a:p>
                      <a:pPr indent="0" lvl="0" marL="0" marR="0" rtl="0" algn="l">
                        <a:lnSpc>
                          <a:spcPct val="100000"/>
                        </a:lnSpc>
                        <a:spcBef>
                          <a:spcPts val="0"/>
                        </a:spcBef>
                        <a:spcAft>
                          <a:spcPts val="0"/>
                        </a:spcAft>
                        <a:buClr>
                          <a:schemeClr val="dk1"/>
                        </a:buClr>
                        <a:buSzPts val="1500"/>
                        <a:buFont typeface="Calibri"/>
                        <a:buNone/>
                      </a:pPr>
                      <a:r>
                        <a:rPr lang="en-US" sz="1500"/>
                        <a:t>Three 56-bit keys</a:t>
                      </a:r>
                      <a:endParaRPr/>
                    </a:p>
                    <a:p>
                      <a:pPr indent="0" lvl="0" marL="0" marR="0" rtl="0" algn="l">
                        <a:spcBef>
                          <a:spcPts val="0"/>
                        </a:spcBef>
                        <a:spcAft>
                          <a:spcPts val="0"/>
                        </a:spcAft>
                        <a:buNone/>
                      </a:pPr>
                      <a:r>
                        <a:t/>
                      </a:r>
                      <a:endParaRPr sz="1500"/>
                    </a:p>
                  </a:txBody>
                  <a:tcPr marT="34300" marB="34300" marR="68575" marL="68575"/>
                </a:tc>
                <a:tc>
                  <a:txBody>
                    <a:bodyPr/>
                    <a:lstStyle/>
                    <a:p>
                      <a:pPr indent="0" lvl="0" marL="0" marR="0" rtl="0" algn="l">
                        <a:spcBef>
                          <a:spcPts val="0"/>
                        </a:spcBef>
                        <a:spcAft>
                          <a:spcPts val="0"/>
                        </a:spcAft>
                        <a:buNone/>
                      </a:pPr>
                      <a:r>
                        <a:rPr lang="en-US" sz="1500"/>
                        <a:t>112-bit</a:t>
                      </a:r>
                      <a:endParaRPr/>
                    </a:p>
                  </a:txBody>
                  <a:tcPr marT="34300" marB="34300" marR="68575" marL="6857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ADVANCED ENCRYPTION STANDARD (AES)</a:t>
            </a:r>
            <a:endParaRPr/>
          </a:p>
        </p:txBody>
      </p:sp>
      <p:sp>
        <p:nvSpPr>
          <p:cNvPr id="448" name="Google Shape;448;p3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1700"/>
              <a:t>Overview AES (Adopted in 2001)</a:t>
            </a:r>
            <a:endParaRPr sz="1700"/>
          </a:p>
          <a:p>
            <a:pPr indent="-165100" lvl="1" marL="377190" rtl="0" algn="l">
              <a:lnSpc>
                <a:spcPct val="100000"/>
              </a:lnSpc>
              <a:spcBef>
                <a:spcPts val="900"/>
              </a:spcBef>
              <a:spcAft>
                <a:spcPts val="0"/>
              </a:spcAft>
              <a:buSzPts val="1700"/>
              <a:buChar char="▪"/>
            </a:pPr>
            <a:r>
              <a:rPr lang="en-US" sz="1700"/>
              <a:t>Fast algorithm</a:t>
            </a:r>
            <a:endParaRPr sz="1700"/>
          </a:p>
          <a:p>
            <a:pPr indent="-117094" lvl="2" marL="514350" rtl="0" algn="l">
              <a:lnSpc>
                <a:spcPct val="100000"/>
              </a:lnSpc>
              <a:spcBef>
                <a:spcPts val="900"/>
              </a:spcBef>
              <a:spcAft>
                <a:spcPts val="0"/>
              </a:spcAft>
              <a:buSzPts val="1700"/>
              <a:buChar char="▪"/>
            </a:pPr>
            <a:r>
              <a:rPr lang="en-US" sz="1700"/>
              <a:t>Can be implemented on simple processor</a:t>
            </a:r>
            <a:endParaRPr sz="1700"/>
          </a:p>
          <a:p>
            <a:pPr indent="-165100" lvl="1" marL="377190" rtl="0" algn="l">
              <a:lnSpc>
                <a:spcPct val="100000"/>
              </a:lnSpc>
              <a:spcBef>
                <a:spcPts val="450"/>
              </a:spcBef>
              <a:spcAft>
                <a:spcPts val="0"/>
              </a:spcAft>
              <a:buSzPts val="1700"/>
              <a:buChar char="▪"/>
            </a:pPr>
            <a:r>
              <a:rPr lang="en-US" sz="1700"/>
              <a:t>Uses substitution and transposition plus shift, XOR and addition operations</a:t>
            </a:r>
            <a:endParaRPr sz="1700"/>
          </a:p>
          <a:p>
            <a:pPr indent="-165100" lvl="1" marL="377190" rtl="0" algn="l">
              <a:lnSpc>
                <a:spcPct val="100000"/>
              </a:lnSpc>
              <a:spcBef>
                <a:spcPts val="900"/>
              </a:spcBef>
              <a:spcAft>
                <a:spcPts val="0"/>
              </a:spcAft>
              <a:buSzPts val="1700"/>
              <a:buChar char="▪"/>
            </a:pPr>
            <a:r>
              <a:rPr lang="en-US" sz="1700"/>
              <a:t>Uses repeated cycles – called rounds in AES</a:t>
            </a:r>
            <a:endParaRPr sz="1700"/>
          </a:p>
          <a:p>
            <a:pPr indent="-165100" lvl="1" marL="377190" rtl="0" algn="l">
              <a:lnSpc>
                <a:spcPct val="100000"/>
              </a:lnSpc>
              <a:spcBef>
                <a:spcPts val="900"/>
              </a:spcBef>
              <a:spcAft>
                <a:spcPts val="0"/>
              </a:spcAft>
              <a:buSzPts val="1700"/>
              <a:buChar char="▪"/>
            </a:pPr>
            <a:r>
              <a:rPr lang="en-US" sz="1700"/>
              <a:t>There are 10, 12, or 14 cycles for keys of 128, 192, and 256 bits.</a:t>
            </a:r>
            <a:endParaRPr sz="1700"/>
          </a:p>
          <a:p>
            <a:pPr indent="-165100" lvl="1" marL="377190" rtl="0" algn="l">
              <a:lnSpc>
                <a:spcPct val="100000"/>
              </a:lnSpc>
              <a:spcBef>
                <a:spcPts val="900"/>
              </a:spcBef>
              <a:spcAft>
                <a:spcPts val="0"/>
              </a:spcAft>
              <a:buSzPts val="1700"/>
              <a:buChar char="▪"/>
            </a:pPr>
            <a:r>
              <a:rPr lang="en-US" sz="1700"/>
              <a:t>Each cycle consists of 4 steps</a:t>
            </a:r>
            <a:endParaRPr sz="1700"/>
          </a:p>
          <a:p>
            <a:pPr indent="-165100" lvl="1" marL="377190" rtl="0" algn="l">
              <a:lnSpc>
                <a:spcPct val="100000"/>
              </a:lnSpc>
              <a:spcBef>
                <a:spcPts val="900"/>
              </a:spcBef>
              <a:spcAft>
                <a:spcPts val="0"/>
              </a:spcAft>
              <a:buSzPts val="1700"/>
              <a:buChar char="▪"/>
            </a:pPr>
            <a:r>
              <a:rPr lang="en-US" sz="1700"/>
              <a:t>Steps perform both confusion and diffusion on  input data</a:t>
            </a:r>
            <a:endParaRPr sz="1700"/>
          </a:p>
          <a:p>
            <a:pPr indent="-165100" lvl="1" marL="377190" rtl="0" algn="l">
              <a:lnSpc>
                <a:spcPct val="100000"/>
              </a:lnSpc>
              <a:spcBef>
                <a:spcPts val="900"/>
              </a:spcBef>
              <a:spcAft>
                <a:spcPts val="0"/>
              </a:spcAft>
              <a:buSzPts val="1700"/>
              <a:buChar char="▪"/>
            </a:pPr>
            <a:r>
              <a:rPr lang="en-US" sz="1700"/>
              <a:t>Bits from key are combined with intermediate results frequently, so key bits will be well diffused</a:t>
            </a:r>
            <a:endParaRPr sz="1700"/>
          </a:p>
          <a:p>
            <a:pPr indent="0" lvl="0" marL="0" rtl="0" algn="l">
              <a:lnSpc>
                <a:spcPct val="100000"/>
              </a:lnSpc>
              <a:spcBef>
                <a:spcPts val="900"/>
              </a:spcBef>
              <a:spcAft>
                <a:spcPts val="0"/>
              </a:spcAft>
              <a:buSzPts val="1800"/>
              <a:buNone/>
            </a:pPr>
            <a:r>
              <a:t/>
            </a:r>
            <a:endParaRPr sz="1700"/>
          </a:p>
        </p:txBody>
      </p:sp>
      <p:sp>
        <p:nvSpPr>
          <p:cNvPr id="449" name="Google Shape;449;p34"/>
          <p:cNvSpPr txBox="1"/>
          <p:nvPr/>
        </p:nvSpPr>
        <p:spPr>
          <a:xfrm>
            <a:off x="2393496" y="2717219"/>
            <a:ext cx="487407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(QUICK ASIDE) EXCLUSIVE OR </a:t>
            </a:r>
            <a:r>
              <a:rPr lang="en-US">
                <a:latin typeface="Consolas"/>
                <a:ea typeface="Consolas"/>
                <a:cs typeface="Consolas"/>
                <a:sym typeface="Consolas"/>
              </a:rPr>
              <a:t>⊕</a:t>
            </a:r>
            <a:endParaRPr/>
          </a:p>
        </p:txBody>
      </p:sp>
      <p:sp>
        <p:nvSpPr>
          <p:cNvPr id="455" name="Google Shape;455;p3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Common operation in cryptography.</a:t>
            </a:r>
            <a:endParaRPr/>
          </a:p>
          <a:p>
            <a:pPr indent="0" lvl="0" marL="0" rtl="0" algn="l">
              <a:lnSpc>
                <a:spcPct val="120000"/>
              </a:lnSpc>
              <a:spcBef>
                <a:spcPts val="900"/>
              </a:spcBef>
              <a:spcAft>
                <a:spcPts val="0"/>
              </a:spcAft>
              <a:buSzPts val="1800"/>
              <a:buNone/>
            </a:pPr>
            <a:r>
              <a:rPr lang="en-US"/>
              <a:t>1 xor 1 = 0</a:t>
            </a:r>
            <a:endParaRPr/>
          </a:p>
          <a:p>
            <a:pPr indent="0" lvl="0" marL="0" rtl="0" algn="l">
              <a:lnSpc>
                <a:spcPct val="120000"/>
              </a:lnSpc>
              <a:spcBef>
                <a:spcPts val="900"/>
              </a:spcBef>
              <a:spcAft>
                <a:spcPts val="0"/>
              </a:spcAft>
              <a:buSzPts val="1800"/>
              <a:buNone/>
            </a:pPr>
            <a:r>
              <a:rPr lang="en-US"/>
              <a:t>1 xor 0 = 1</a:t>
            </a:r>
            <a:endParaRPr/>
          </a:p>
          <a:p>
            <a:pPr indent="0" lvl="0" marL="0" rtl="0" algn="l">
              <a:lnSpc>
                <a:spcPct val="120000"/>
              </a:lnSpc>
              <a:spcBef>
                <a:spcPts val="900"/>
              </a:spcBef>
              <a:spcAft>
                <a:spcPts val="0"/>
              </a:spcAft>
              <a:buSzPts val="1800"/>
              <a:buNone/>
            </a:pPr>
            <a:r>
              <a:rPr lang="en-US"/>
              <a:t>0 xor 1 = 1</a:t>
            </a:r>
            <a:endParaRPr/>
          </a:p>
          <a:p>
            <a:pPr indent="0" lvl="0" marL="0" rtl="0" algn="l">
              <a:lnSpc>
                <a:spcPct val="120000"/>
              </a:lnSpc>
              <a:spcBef>
                <a:spcPts val="900"/>
              </a:spcBef>
              <a:spcAft>
                <a:spcPts val="0"/>
              </a:spcAft>
              <a:buSzPts val="1800"/>
              <a:buNone/>
            </a:pPr>
            <a:r>
              <a:rPr lang="en-US"/>
              <a:t>0 xor 0 = 0</a:t>
            </a:r>
            <a:endParaRPr/>
          </a:p>
          <a:p>
            <a:pPr indent="0" lvl="0" marL="0" rtl="0" algn="l">
              <a:lnSpc>
                <a:spcPct val="120000"/>
              </a:lnSpc>
              <a:spcBef>
                <a:spcPts val="900"/>
              </a:spcBef>
              <a:spcAft>
                <a:spcPts val="0"/>
              </a:spcAft>
              <a:buSzPts val="1800"/>
              <a:buNone/>
            </a:pPr>
            <a:r>
              <a:t/>
            </a:r>
            <a:endParaRPr/>
          </a:p>
        </p:txBody>
      </p:sp>
      <p:sp>
        <p:nvSpPr>
          <p:cNvPr id="456" name="Google Shape;456;p35"/>
          <p:cNvSpPr txBox="1"/>
          <p:nvPr/>
        </p:nvSpPr>
        <p:spPr>
          <a:xfrm>
            <a:off x="4833350" y="944563"/>
            <a:ext cx="3793578" cy="330343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A27E55"/>
              </a:buClr>
              <a:buSzPts val="1800"/>
              <a:buFont typeface="Noto Sans Symbols"/>
              <a:buNone/>
            </a:pPr>
            <a:r>
              <a:t/>
            </a:r>
            <a:endParaRPr sz="1800">
              <a:solidFill>
                <a:schemeClr val="dk1"/>
              </a:solidFill>
              <a:latin typeface="Helvetica Neue"/>
              <a:ea typeface="Helvetica Neue"/>
              <a:cs typeface="Helvetica Neue"/>
              <a:sym typeface="Helvetica Neue"/>
            </a:endParaRPr>
          </a:p>
          <a:p>
            <a:pPr indent="0" lvl="0" marL="0" marR="0" rtl="0" algn="l">
              <a:lnSpc>
                <a:spcPct val="120000"/>
              </a:lnSpc>
              <a:spcBef>
                <a:spcPts val="900"/>
              </a:spcBef>
              <a:spcAft>
                <a:spcPts val="0"/>
              </a:spcAft>
              <a:buClr>
                <a:srgbClr val="A27E55"/>
              </a:buClr>
              <a:buSzPts val="1800"/>
              <a:buFont typeface="Noto Sans Symbols"/>
              <a:buNone/>
            </a:pPr>
            <a:r>
              <a:rPr lang="en-US" sz="1800">
                <a:solidFill>
                  <a:schemeClr val="dk1"/>
                </a:solidFill>
                <a:latin typeface="Consolas"/>
                <a:ea typeface="Consolas"/>
                <a:cs typeface="Consolas"/>
                <a:sym typeface="Consolas"/>
              </a:rPr>
              <a:t>10110011</a:t>
            </a:r>
            <a:endParaRPr/>
          </a:p>
          <a:p>
            <a:pPr indent="0" lvl="0" marL="0" marR="0" rtl="0" algn="l">
              <a:lnSpc>
                <a:spcPct val="120000"/>
              </a:lnSpc>
              <a:spcBef>
                <a:spcPts val="900"/>
              </a:spcBef>
              <a:spcAft>
                <a:spcPts val="0"/>
              </a:spcAft>
              <a:buClr>
                <a:srgbClr val="A27E55"/>
              </a:buClr>
              <a:buSzPts val="1800"/>
              <a:buFont typeface="Noto Sans Symbols"/>
              <a:buNone/>
            </a:pPr>
            <a:r>
              <a:rPr lang="en-US" sz="1800">
                <a:solidFill>
                  <a:schemeClr val="dk1"/>
                </a:solidFill>
                <a:latin typeface="Consolas"/>
                <a:ea typeface="Consolas"/>
                <a:cs typeface="Consolas"/>
                <a:sym typeface="Consolas"/>
              </a:rPr>
              <a:t>   ⊕  </a:t>
            </a:r>
            <a:endParaRPr/>
          </a:p>
          <a:p>
            <a:pPr indent="0" lvl="0" marL="0" marR="0" rtl="0" algn="l">
              <a:lnSpc>
                <a:spcPct val="120000"/>
              </a:lnSpc>
              <a:spcBef>
                <a:spcPts val="900"/>
              </a:spcBef>
              <a:spcAft>
                <a:spcPts val="0"/>
              </a:spcAft>
              <a:buClr>
                <a:srgbClr val="A27E55"/>
              </a:buClr>
              <a:buSzPts val="1800"/>
              <a:buFont typeface="Noto Sans Symbols"/>
              <a:buNone/>
            </a:pPr>
            <a:r>
              <a:rPr lang="en-US" sz="1800">
                <a:solidFill>
                  <a:schemeClr val="dk1"/>
                </a:solidFill>
                <a:latin typeface="Consolas"/>
                <a:ea typeface="Consolas"/>
                <a:cs typeface="Consolas"/>
                <a:sym typeface="Consolas"/>
              </a:rPr>
              <a:t>10001111</a:t>
            </a:r>
            <a:endParaRPr/>
          </a:p>
          <a:p>
            <a:pPr indent="0" lvl="0" marL="0" marR="0" rtl="0" algn="l">
              <a:lnSpc>
                <a:spcPct val="120000"/>
              </a:lnSpc>
              <a:spcBef>
                <a:spcPts val="900"/>
              </a:spcBef>
              <a:spcAft>
                <a:spcPts val="0"/>
              </a:spcAft>
              <a:buClr>
                <a:srgbClr val="A27E55"/>
              </a:buClr>
              <a:buSzPts val="1800"/>
              <a:buFont typeface="Noto Sans Symbols"/>
              <a:buNone/>
            </a:pPr>
            <a:r>
              <a:rPr lang="en-US" sz="1800">
                <a:solidFill>
                  <a:schemeClr val="dk1"/>
                </a:solidFill>
                <a:latin typeface="Consolas"/>
                <a:ea typeface="Consolas"/>
                <a:cs typeface="Consolas"/>
                <a:sym typeface="Consolas"/>
              </a:rPr>
              <a:t>   =</a:t>
            </a:r>
            <a:endParaRPr/>
          </a:p>
          <a:p>
            <a:pPr indent="0" lvl="0" marL="0" marR="0" rtl="0" algn="l">
              <a:lnSpc>
                <a:spcPct val="120000"/>
              </a:lnSpc>
              <a:spcBef>
                <a:spcPts val="900"/>
              </a:spcBef>
              <a:spcAft>
                <a:spcPts val="0"/>
              </a:spcAft>
              <a:buClr>
                <a:srgbClr val="A27E55"/>
              </a:buClr>
              <a:buSzPts val="1800"/>
              <a:buFont typeface="Noto Sans Symbols"/>
              <a:buNone/>
            </a:pPr>
            <a:r>
              <a:rPr lang="en-US" sz="1800">
                <a:solidFill>
                  <a:schemeClr val="dk1"/>
                </a:solidFill>
                <a:latin typeface="Consolas"/>
                <a:ea typeface="Consolas"/>
                <a:cs typeface="Consolas"/>
                <a:sym typeface="Consolas"/>
              </a:rPr>
              <a:t>00111100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SYMMETRIC KEY CHALLENGES</a:t>
            </a:r>
            <a:endParaRPr/>
          </a:p>
        </p:txBody>
      </p:sp>
      <p:sp>
        <p:nvSpPr>
          <p:cNvPr id="462" name="Google Shape;462;p3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First challenge is to prevent replay attacks and known plaintext attack.</a:t>
            </a:r>
            <a:endParaRPr/>
          </a:p>
          <a:p>
            <a:pPr indent="0" lvl="0" marL="0" rtl="0" algn="l">
              <a:lnSpc>
                <a:spcPct val="120000"/>
              </a:lnSpc>
              <a:spcBef>
                <a:spcPts val="900"/>
              </a:spcBef>
              <a:spcAft>
                <a:spcPts val="0"/>
              </a:spcAft>
              <a:buSzPts val="1800"/>
              <a:buNone/>
            </a:pPr>
            <a:r>
              <a:rPr lang="en-US"/>
              <a:t>Electronic codebook mode ECB:</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a:p>
            <a:pPr indent="0" lvl="0" marL="0" rtl="0" algn="l">
              <a:lnSpc>
                <a:spcPct val="120000"/>
              </a:lnSpc>
              <a:spcBef>
                <a:spcPts val="900"/>
              </a:spcBef>
              <a:spcAft>
                <a:spcPts val="0"/>
              </a:spcAft>
              <a:buSzPts val="1800"/>
              <a:buNone/>
            </a:pPr>
            <a:r>
              <a:t/>
            </a:r>
            <a:endParaRPr/>
          </a:p>
          <a:p>
            <a:pPr indent="-285750" lvl="0" marL="285750" rtl="0" algn="l">
              <a:lnSpc>
                <a:spcPct val="120000"/>
              </a:lnSpc>
              <a:spcBef>
                <a:spcPts val="900"/>
              </a:spcBef>
              <a:spcAft>
                <a:spcPts val="0"/>
              </a:spcAft>
              <a:buSzPts val="1800"/>
              <a:buFont typeface="Arial"/>
              <a:buChar char="•"/>
            </a:pPr>
            <a:r>
              <a:rPr lang="en-US"/>
              <a:t>How does this work with streams of data?</a:t>
            </a:r>
            <a:endParaRPr/>
          </a:p>
          <a:p>
            <a:pPr indent="-285750" lvl="0" marL="285750" rtl="0" algn="l">
              <a:lnSpc>
                <a:spcPct val="120000"/>
              </a:lnSpc>
              <a:spcBef>
                <a:spcPts val="900"/>
              </a:spcBef>
              <a:spcAft>
                <a:spcPts val="0"/>
              </a:spcAft>
              <a:buSzPts val="1800"/>
              <a:buFont typeface="Arial"/>
              <a:buChar char="•"/>
            </a:pPr>
            <a:r>
              <a:rPr lang="en-US"/>
              <a:t>How can we provide more diffusion? Prevent replay of a block?</a:t>
            </a:r>
            <a:endParaRPr/>
          </a:p>
          <a:p>
            <a:pPr indent="0" lvl="0" marL="0" rtl="0" algn="l">
              <a:lnSpc>
                <a:spcPct val="120000"/>
              </a:lnSpc>
              <a:spcBef>
                <a:spcPts val="900"/>
              </a:spcBef>
              <a:spcAft>
                <a:spcPts val="0"/>
              </a:spcAft>
              <a:buSzPts val="1800"/>
              <a:buNone/>
            </a:pPr>
            <a:r>
              <a:t/>
            </a:r>
            <a:endParaRPr/>
          </a:p>
        </p:txBody>
      </p:sp>
      <p:pic>
        <p:nvPicPr>
          <p:cNvPr id="463" name="Google Shape;463;p36"/>
          <p:cNvPicPr preferRelativeResize="0"/>
          <p:nvPr/>
        </p:nvPicPr>
        <p:blipFill rotWithShape="1">
          <a:blip r:embed="rId3">
            <a:alphaModFix/>
          </a:blip>
          <a:srcRect b="0" l="0" r="0" t="0"/>
          <a:stretch/>
        </p:blipFill>
        <p:spPr>
          <a:xfrm>
            <a:off x="2286000" y="1762682"/>
            <a:ext cx="4425941" cy="17634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CIPHER BLOCK CHAINING MODE (CBC)</a:t>
            </a:r>
            <a:endParaRPr/>
          </a:p>
        </p:txBody>
      </p:sp>
      <p:pic>
        <p:nvPicPr>
          <p:cNvPr id="469" name="Google Shape;469;p37"/>
          <p:cNvPicPr preferRelativeResize="0"/>
          <p:nvPr/>
        </p:nvPicPr>
        <p:blipFill rotWithShape="1">
          <a:blip r:embed="rId3">
            <a:alphaModFix/>
          </a:blip>
          <a:srcRect b="0" l="0" r="0" t="0"/>
          <a:stretch/>
        </p:blipFill>
        <p:spPr>
          <a:xfrm>
            <a:off x="1800046" y="691984"/>
            <a:ext cx="4657227" cy="1855614"/>
          </a:xfrm>
          <a:prstGeom prst="rect">
            <a:avLst/>
          </a:prstGeom>
          <a:noFill/>
          <a:ln>
            <a:noFill/>
          </a:ln>
        </p:spPr>
      </p:pic>
      <p:pic>
        <p:nvPicPr>
          <p:cNvPr id="470" name="Google Shape;470;p37"/>
          <p:cNvPicPr preferRelativeResize="0"/>
          <p:nvPr/>
        </p:nvPicPr>
        <p:blipFill rotWithShape="1">
          <a:blip r:embed="rId4">
            <a:alphaModFix/>
          </a:blip>
          <a:srcRect b="0" l="0" r="0" t="0"/>
          <a:stretch/>
        </p:blipFill>
        <p:spPr>
          <a:xfrm>
            <a:off x="1800046" y="2582157"/>
            <a:ext cx="4657227" cy="186935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CIPHER FEEDBACK MODE (CFB)</a:t>
            </a:r>
            <a:endParaRPr/>
          </a:p>
        </p:txBody>
      </p:sp>
      <p:grpSp>
        <p:nvGrpSpPr>
          <p:cNvPr id="476" name="Google Shape;476;p38"/>
          <p:cNvGrpSpPr/>
          <p:nvPr/>
        </p:nvGrpSpPr>
        <p:grpSpPr>
          <a:xfrm>
            <a:off x="1423446" y="843653"/>
            <a:ext cx="5731498" cy="3308855"/>
            <a:chOff x="-224287" y="743100"/>
            <a:chExt cx="9144000" cy="5237312"/>
          </a:xfrm>
        </p:grpSpPr>
        <p:pic>
          <p:nvPicPr>
            <p:cNvPr id="477" name="Google Shape;477;p38"/>
            <p:cNvPicPr preferRelativeResize="0"/>
            <p:nvPr/>
          </p:nvPicPr>
          <p:blipFill rotWithShape="1">
            <a:blip r:embed="rId3">
              <a:alphaModFix/>
            </a:blip>
            <a:srcRect b="0" l="0" r="0" t="0"/>
            <a:stretch/>
          </p:blipFill>
          <p:spPr>
            <a:xfrm>
              <a:off x="-224287" y="743100"/>
              <a:ext cx="9144000" cy="2571750"/>
            </a:xfrm>
            <a:prstGeom prst="rect">
              <a:avLst/>
            </a:prstGeom>
            <a:noFill/>
            <a:ln>
              <a:noFill/>
            </a:ln>
          </p:spPr>
        </p:pic>
        <p:pic>
          <p:nvPicPr>
            <p:cNvPr id="478" name="Google Shape;478;p38"/>
            <p:cNvPicPr preferRelativeResize="0"/>
            <p:nvPr/>
          </p:nvPicPr>
          <p:blipFill rotWithShape="1">
            <a:blip r:embed="rId4">
              <a:alphaModFix/>
            </a:blip>
            <a:srcRect b="0" l="0" r="0" t="0"/>
            <a:stretch/>
          </p:blipFill>
          <p:spPr>
            <a:xfrm>
              <a:off x="-224287" y="3408662"/>
              <a:ext cx="9144000" cy="2571750"/>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Output </a:t>
            </a:r>
            <a:endParaRPr/>
          </a:p>
          <a:p>
            <a:pPr indent="0" lvl="0" marL="0" rtl="0" algn="l">
              <a:lnSpc>
                <a:spcPct val="120000"/>
              </a:lnSpc>
              <a:spcBef>
                <a:spcPts val="900"/>
              </a:spcBef>
              <a:spcAft>
                <a:spcPts val="0"/>
              </a:spcAft>
              <a:buSzPts val="1800"/>
              <a:buNone/>
            </a:pPr>
            <a:r>
              <a:rPr lang="en-US"/>
              <a:t>Feedback</a:t>
            </a:r>
            <a:endParaRPr/>
          </a:p>
          <a:p>
            <a:pPr indent="0" lvl="0" marL="0" rtl="0" algn="l">
              <a:lnSpc>
                <a:spcPct val="120000"/>
              </a:lnSpc>
              <a:spcBef>
                <a:spcPts val="900"/>
              </a:spcBef>
              <a:spcAft>
                <a:spcPts val="0"/>
              </a:spcAft>
              <a:buSzPts val="1800"/>
              <a:buNone/>
            </a:pPr>
            <a:r>
              <a:rPr lang="en-US"/>
              <a:t>Mode</a:t>
            </a:r>
            <a:endParaRPr/>
          </a:p>
          <a:p>
            <a:pPr indent="0" lvl="0" marL="0" rtl="0" algn="l">
              <a:lnSpc>
                <a:spcPct val="120000"/>
              </a:lnSpc>
              <a:spcBef>
                <a:spcPts val="900"/>
              </a:spcBef>
              <a:spcAft>
                <a:spcPts val="0"/>
              </a:spcAft>
              <a:buSzPts val="1800"/>
              <a:buNone/>
            </a:pPr>
            <a:r>
              <a:rPr lang="en-US"/>
              <a:t>(OFB)</a:t>
            </a:r>
            <a:endParaRPr/>
          </a:p>
        </p:txBody>
      </p:sp>
      <p:grpSp>
        <p:nvGrpSpPr>
          <p:cNvPr id="484" name="Google Shape;484;p39"/>
          <p:cNvGrpSpPr/>
          <p:nvPr/>
        </p:nvGrpSpPr>
        <p:grpSpPr>
          <a:xfrm>
            <a:off x="2267147" y="47134"/>
            <a:ext cx="5324449" cy="4478287"/>
            <a:chOff x="248115" y="62452"/>
            <a:chExt cx="9144000" cy="9224963"/>
          </a:xfrm>
        </p:grpSpPr>
        <p:pic>
          <p:nvPicPr>
            <p:cNvPr id="485" name="Google Shape;485;p39"/>
            <p:cNvPicPr preferRelativeResize="0"/>
            <p:nvPr/>
          </p:nvPicPr>
          <p:blipFill rotWithShape="1">
            <a:blip r:embed="rId3">
              <a:alphaModFix/>
            </a:blip>
            <a:srcRect b="0" l="0" r="0" t="0"/>
            <a:stretch/>
          </p:blipFill>
          <p:spPr>
            <a:xfrm>
              <a:off x="248115" y="62452"/>
              <a:ext cx="9144000" cy="4608513"/>
            </a:xfrm>
            <a:prstGeom prst="rect">
              <a:avLst/>
            </a:prstGeom>
            <a:noFill/>
            <a:ln>
              <a:noFill/>
            </a:ln>
          </p:spPr>
        </p:pic>
        <p:pic>
          <p:nvPicPr>
            <p:cNvPr id="486" name="Google Shape;486;p39"/>
            <p:cNvPicPr preferRelativeResize="0"/>
            <p:nvPr/>
          </p:nvPicPr>
          <p:blipFill rotWithShape="1">
            <a:blip r:embed="rId4">
              <a:alphaModFix/>
            </a:blip>
            <a:srcRect b="0" l="0" r="0" t="0"/>
            <a:stretch/>
          </p:blipFill>
          <p:spPr>
            <a:xfrm>
              <a:off x="248115" y="4670965"/>
              <a:ext cx="9144000" cy="46164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WARM UP</a:t>
            </a:r>
            <a:endParaRPr/>
          </a:p>
        </p:txBody>
      </p:sp>
      <p:sp>
        <p:nvSpPr>
          <p:cNvPr id="257" name="Google Shape;257;p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Where do we need encryption?</a:t>
            </a:r>
            <a:endParaRPr/>
          </a:p>
          <a:p>
            <a:pPr indent="0" lvl="0" marL="0" rtl="0" algn="l">
              <a:lnSpc>
                <a:spcPct val="120000"/>
              </a:lnSpc>
              <a:spcBef>
                <a:spcPts val="900"/>
              </a:spcBef>
              <a:spcAft>
                <a:spcPts val="0"/>
              </a:spcAft>
              <a:buSzPts val="1800"/>
              <a:buNone/>
            </a:pPr>
            <a:r>
              <a:rPr lang="en-US"/>
              <a:t>Do you use encryption? How?</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GCM encryption operation" id="491" name="Google Shape;491;p40"/>
          <p:cNvPicPr preferRelativeResize="0"/>
          <p:nvPr/>
        </p:nvPicPr>
        <p:blipFill rotWithShape="1">
          <a:blip r:embed="rId3">
            <a:alphaModFix/>
          </a:blip>
          <a:srcRect b="0" l="0" r="0" t="0"/>
          <a:stretch/>
        </p:blipFill>
        <p:spPr>
          <a:xfrm>
            <a:off x="2232025" y="0"/>
            <a:ext cx="4679950" cy="5143500"/>
          </a:xfrm>
          <a:prstGeom prst="rect">
            <a:avLst/>
          </a:prstGeom>
          <a:noFill/>
          <a:ln>
            <a:noFill/>
          </a:ln>
        </p:spPr>
      </p:pic>
      <p:sp>
        <p:nvSpPr>
          <p:cNvPr id="492" name="Google Shape;492;p40"/>
          <p:cNvSpPr txBox="1"/>
          <p:nvPr/>
        </p:nvSpPr>
        <p:spPr>
          <a:xfrm>
            <a:off x="908957" y="1104900"/>
            <a:ext cx="101237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Galois Counter Mode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aphicFrame>
        <p:nvGraphicFramePr>
          <p:cNvPr id="497" name="Google Shape;497;p41"/>
          <p:cNvGraphicFramePr/>
          <p:nvPr/>
        </p:nvGraphicFramePr>
        <p:xfrm>
          <a:off x="344078" y="233379"/>
          <a:ext cx="3000000" cy="3000000"/>
        </p:xfrm>
        <a:graphic>
          <a:graphicData uri="http://schemas.openxmlformats.org/drawingml/2006/table">
            <a:tbl>
              <a:tblPr bandRow="1" firstRow="1">
                <a:noFill/>
                <a:tableStyleId>{DEA73803-1215-44CB-98DB-19D779AF30D7}</a:tableStyleId>
              </a:tblPr>
              <a:tblGrid>
                <a:gridCol w="980400"/>
                <a:gridCol w="3487925"/>
                <a:gridCol w="4152500"/>
              </a:tblGrid>
              <a:tr h="370850">
                <a:tc>
                  <a:txBody>
                    <a:bodyPr/>
                    <a:lstStyle/>
                    <a:p>
                      <a:pPr indent="0" lvl="0" marL="0" marR="0" rtl="0" algn="l">
                        <a:spcBef>
                          <a:spcPts val="0"/>
                        </a:spcBef>
                        <a:spcAft>
                          <a:spcPts val="0"/>
                        </a:spcAft>
                        <a:buNone/>
                      </a:pPr>
                      <a:r>
                        <a:rPr lang="en-US" sz="1200"/>
                        <a:t>Mode</a:t>
                      </a:r>
                      <a:endParaRPr/>
                    </a:p>
                  </a:txBody>
                  <a:tcPr marT="45725" marB="45725" marR="91450" marL="91450"/>
                </a:tc>
                <a:tc>
                  <a:txBody>
                    <a:bodyPr/>
                    <a:lstStyle/>
                    <a:p>
                      <a:pPr indent="0" lvl="0" marL="0" marR="0" rtl="0" algn="l">
                        <a:spcBef>
                          <a:spcPts val="0"/>
                        </a:spcBef>
                        <a:spcAft>
                          <a:spcPts val="0"/>
                        </a:spcAft>
                        <a:buNone/>
                      </a:pPr>
                      <a:r>
                        <a:rPr lang="en-US" sz="1200"/>
                        <a:t>Advantage</a:t>
                      </a:r>
                      <a:endParaRPr/>
                    </a:p>
                  </a:txBody>
                  <a:tcPr marT="45725" marB="45725" marR="91450" marL="91450"/>
                </a:tc>
                <a:tc>
                  <a:txBody>
                    <a:bodyPr/>
                    <a:lstStyle/>
                    <a:p>
                      <a:pPr indent="0" lvl="0" marL="0" marR="0" rtl="0" algn="l">
                        <a:spcBef>
                          <a:spcPts val="0"/>
                        </a:spcBef>
                        <a:spcAft>
                          <a:spcPts val="0"/>
                        </a:spcAft>
                        <a:buNone/>
                      </a:pPr>
                      <a:r>
                        <a:rPr lang="en-US" sz="1200"/>
                        <a:t>Disadvantage</a:t>
                      </a:r>
                      <a:endParaRPr/>
                    </a:p>
                  </a:txBody>
                  <a:tcPr marT="45725" marB="45725" marR="91450" marL="91450"/>
                </a:tc>
              </a:tr>
              <a:tr h="370850">
                <a:tc>
                  <a:txBody>
                    <a:bodyPr/>
                    <a:lstStyle/>
                    <a:p>
                      <a:pPr indent="0" lvl="0" marL="0" marR="0" rtl="0" algn="l">
                        <a:spcBef>
                          <a:spcPts val="0"/>
                        </a:spcBef>
                        <a:spcAft>
                          <a:spcPts val="0"/>
                        </a:spcAft>
                        <a:buNone/>
                      </a:pPr>
                      <a:r>
                        <a:rPr lang="en-US" sz="1200"/>
                        <a:t>Electronic Codebook (ECB)</a:t>
                      </a:r>
                      <a:endParaRPr/>
                    </a:p>
                  </a:txBody>
                  <a:tcPr marT="45725" marB="45725" marR="91450" marL="91450"/>
                </a:tc>
                <a:tc>
                  <a:txBody>
                    <a:bodyPr/>
                    <a:lstStyle/>
                    <a:p>
                      <a:pPr indent="-285750" lvl="0" marL="285750" marR="0" rtl="0" algn="l">
                        <a:spcBef>
                          <a:spcPts val="0"/>
                        </a:spcBef>
                        <a:spcAft>
                          <a:spcPts val="0"/>
                        </a:spcAft>
                        <a:buClr>
                          <a:schemeClr val="dk1"/>
                        </a:buClr>
                        <a:buSzPts val="1200"/>
                        <a:buFont typeface="Arial"/>
                        <a:buChar char="•"/>
                      </a:pPr>
                      <a:r>
                        <a:rPr lang="en-US" sz="1200"/>
                        <a:t>Simple</a:t>
                      </a:r>
                      <a:endParaRPr/>
                    </a:p>
                    <a:p>
                      <a:pPr indent="-285750" lvl="0" marL="285750" marR="0" rtl="0" algn="l">
                        <a:spcBef>
                          <a:spcPts val="0"/>
                        </a:spcBef>
                        <a:spcAft>
                          <a:spcPts val="0"/>
                        </a:spcAft>
                        <a:buClr>
                          <a:schemeClr val="dk1"/>
                        </a:buClr>
                        <a:buSzPts val="1200"/>
                        <a:buFont typeface="Arial"/>
                        <a:buChar char="•"/>
                      </a:pPr>
                      <a:r>
                        <a:rPr lang="en-US" sz="1200"/>
                        <a:t>Fast</a:t>
                      </a:r>
                      <a:endParaRPr/>
                    </a:p>
                    <a:p>
                      <a:pPr indent="-285750" lvl="0" marL="285750" marR="0" rtl="0" algn="l">
                        <a:spcBef>
                          <a:spcPts val="0"/>
                        </a:spcBef>
                        <a:spcAft>
                          <a:spcPts val="0"/>
                        </a:spcAft>
                        <a:buClr>
                          <a:schemeClr val="dk1"/>
                        </a:buClr>
                        <a:buSzPts val="1200"/>
                        <a:buFont typeface="Arial"/>
                        <a:buChar char="•"/>
                      </a:pPr>
                      <a:r>
                        <a:rPr lang="en-US" sz="1200"/>
                        <a:t>Support for parallel (encryption/decryption)</a:t>
                      </a:r>
                      <a:endParaRPr/>
                    </a:p>
                  </a:txBody>
                  <a:tcPr marT="45725" marB="45725" marR="91450" marL="91450"/>
                </a:tc>
                <a:tc>
                  <a:txBody>
                    <a:bodyPr/>
                    <a:lstStyle/>
                    <a:p>
                      <a:pPr indent="-285750" lvl="0" marL="285750" marR="0" rtl="0" algn="l">
                        <a:spcBef>
                          <a:spcPts val="0"/>
                        </a:spcBef>
                        <a:spcAft>
                          <a:spcPts val="0"/>
                        </a:spcAft>
                        <a:buClr>
                          <a:schemeClr val="dk1"/>
                        </a:buClr>
                        <a:buSzPts val="1200"/>
                        <a:buFont typeface="Arial"/>
                        <a:buChar char="•"/>
                      </a:pPr>
                      <a:r>
                        <a:rPr lang="en-US" sz="1200"/>
                        <a:t>Duplicate data in plaintext is repeated in ciphertext</a:t>
                      </a:r>
                      <a:endParaRPr/>
                    </a:p>
                    <a:p>
                      <a:pPr indent="-285750" lvl="0" marL="285750" marR="0" rtl="0" algn="l">
                        <a:spcBef>
                          <a:spcPts val="0"/>
                        </a:spcBef>
                        <a:spcAft>
                          <a:spcPts val="0"/>
                        </a:spcAft>
                        <a:buClr>
                          <a:schemeClr val="dk1"/>
                        </a:buClr>
                        <a:buSzPts val="1200"/>
                        <a:buFont typeface="Arial"/>
                        <a:buChar char="•"/>
                      </a:pPr>
                      <a:r>
                        <a:rPr lang="en-US" sz="1200"/>
                        <a:t>Can change plaintext by changing cyphertext</a:t>
                      </a:r>
                      <a:endParaRPr/>
                    </a:p>
                    <a:p>
                      <a:pPr indent="-285750" lvl="0" marL="285750" marR="0" rtl="0" algn="l">
                        <a:spcBef>
                          <a:spcPts val="0"/>
                        </a:spcBef>
                        <a:spcAft>
                          <a:spcPts val="0"/>
                        </a:spcAft>
                        <a:buClr>
                          <a:schemeClr val="dk1"/>
                        </a:buClr>
                        <a:buSzPts val="1200"/>
                        <a:buFont typeface="Arial"/>
                        <a:buChar char="•"/>
                      </a:pPr>
                      <a:r>
                        <a:rPr lang="en-US" sz="1200"/>
                        <a:t>Can’t resist replay attacks</a:t>
                      </a:r>
                      <a:endParaRPr/>
                    </a:p>
                    <a:p>
                      <a:pPr indent="-285750" lvl="0" marL="285750" marR="0" rtl="0" algn="l">
                        <a:spcBef>
                          <a:spcPts val="0"/>
                        </a:spcBef>
                        <a:spcAft>
                          <a:spcPts val="0"/>
                        </a:spcAft>
                        <a:buClr>
                          <a:schemeClr val="dk1"/>
                        </a:buClr>
                        <a:buSzPts val="1200"/>
                        <a:buFont typeface="Arial"/>
                        <a:buChar char="•"/>
                      </a:pPr>
                      <a:r>
                        <a:rPr b="1" lang="en-US" sz="1200"/>
                        <a:t>Should not be used</a:t>
                      </a:r>
                      <a:endParaRPr/>
                    </a:p>
                  </a:txBody>
                  <a:tcPr marT="45725" marB="45725" marR="91450" marL="91450"/>
                </a:tc>
              </a:tr>
              <a:tr h="370850">
                <a:tc>
                  <a:txBody>
                    <a:bodyPr/>
                    <a:lstStyle/>
                    <a:p>
                      <a:pPr indent="0" lvl="0" marL="0" marR="0" rtl="0" algn="l">
                        <a:spcBef>
                          <a:spcPts val="0"/>
                        </a:spcBef>
                        <a:spcAft>
                          <a:spcPts val="0"/>
                        </a:spcAft>
                        <a:buNone/>
                      </a:pPr>
                      <a:r>
                        <a:rPr lang="en-US" sz="1200"/>
                        <a:t>Cipher Block</a:t>
                      </a:r>
                      <a:endParaRPr/>
                    </a:p>
                    <a:p>
                      <a:pPr indent="0" lvl="0" marL="0" marR="0" rtl="0" algn="l">
                        <a:spcBef>
                          <a:spcPts val="0"/>
                        </a:spcBef>
                        <a:spcAft>
                          <a:spcPts val="0"/>
                        </a:spcAft>
                        <a:buNone/>
                      </a:pPr>
                      <a:r>
                        <a:rPr lang="en-US" sz="1200"/>
                        <a:t>Chaining</a:t>
                      </a:r>
                      <a:endParaRPr/>
                    </a:p>
                    <a:p>
                      <a:pPr indent="0" lvl="0" marL="0" marR="0" rtl="0" algn="l">
                        <a:spcBef>
                          <a:spcPts val="0"/>
                        </a:spcBef>
                        <a:spcAft>
                          <a:spcPts val="0"/>
                        </a:spcAft>
                        <a:buNone/>
                      </a:pPr>
                      <a:r>
                        <a:rPr lang="en-US" sz="1200"/>
                        <a:t>(CBC)</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US" sz="1200"/>
                        <a:t>Support for parallel decryption</a:t>
                      </a:r>
                      <a:endParaRPr/>
                    </a:p>
                    <a:p>
                      <a:pPr indent="-171450" lvl="0" marL="171450" marR="0" rtl="0" algn="l">
                        <a:spcBef>
                          <a:spcPts val="0"/>
                        </a:spcBef>
                        <a:spcAft>
                          <a:spcPts val="0"/>
                        </a:spcAft>
                        <a:buClr>
                          <a:schemeClr val="dk1"/>
                        </a:buClr>
                        <a:buSzPts val="1200"/>
                        <a:buFont typeface="Arial"/>
                        <a:buChar char="•"/>
                      </a:pPr>
                      <a:r>
                        <a:rPr lang="en-US" sz="1200"/>
                        <a:t>Can decrypt any ciphertext packet</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Duplicate data in plaintext is NOT repeated in ciphertext</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US" sz="1200"/>
                        <a:t>Does not support parallel encryption</a:t>
                      </a:r>
                      <a:endParaRPr/>
                    </a:p>
                    <a:p>
                      <a:pPr indent="-171450" lvl="0" marL="171450" marR="0" rtl="0" algn="l">
                        <a:spcBef>
                          <a:spcPts val="0"/>
                        </a:spcBef>
                        <a:spcAft>
                          <a:spcPts val="0"/>
                        </a:spcAft>
                        <a:buClr>
                          <a:schemeClr val="dk1"/>
                        </a:buClr>
                        <a:buSzPts val="1200"/>
                        <a:buFont typeface="Arial"/>
                        <a:buChar char="•"/>
                      </a:pPr>
                      <a:r>
                        <a:rPr lang="en-US" sz="1200"/>
                        <a:t>Corrupted block will affect subsequent block</a:t>
                      </a:r>
                      <a:endParaRPr/>
                    </a:p>
                  </a:txBody>
                  <a:tcPr marT="45725" marB="45725" marR="91450" marL="91450"/>
                </a:tc>
              </a:tr>
              <a:tr h="370850">
                <a:tc>
                  <a:txBody>
                    <a:bodyPr/>
                    <a:lstStyle/>
                    <a:p>
                      <a:pPr indent="0" lvl="0" marL="0" marR="0" rtl="0" algn="l">
                        <a:spcBef>
                          <a:spcPts val="0"/>
                        </a:spcBef>
                        <a:spcAft>
                          <a:spcPts val="0"/>
                        </a:spcAft>
                        <a:buNone/>
                      </a:pPr>
                      <a:r>
                        <a:rPr lang="en-US" sz="1200"/>
                        <a:t>Cipher Feedback</a:t>
                      </a:r>
                      <a:endParaRPr/>
                    </a:p>
                    <a:p>
                      <a:pPr indent="0" lvl="0" marL="0" marR="0" rtl="0" algn="l">
                        <a:spcBef>
                          <a:spcPts val="0"/>
                        </a:spcBef>
                        <a:spcAft>
                          <a:spcPts val="0"/>
                        </a:spcAft>
                        <a:buNone/>
                      </a:pPr>
                      <a:r>
                        <a:rPr lang="en-US" sz="1200"/>
                        <a:t>(CFB)</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US" sz="1200"/>
                        <a:t>No padding needed</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Support for parallel decryption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 decrypt any ciphertext packet</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 prepare keys for encryption/decryption</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Does not support parallel encryption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Can’t resist replay attacks</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Corrupted block will affect subsequent block</a:t>
                      </a:r>
                      <a:endParaRPr/>
                    </a:p>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rPr lang="en-US" sz="1200"/>
                        <a:t>Output Feedback (OFB)</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US" sz="1200"/>
                        <a:t>No padding needed</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 prepare keys for encryption/decryption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Corrupted blocks do not affect other blocks</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Does not support parallel encryption or decryption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 change some ciphertext to corrupt plaintext, undetected</a:t>
                      </a:r>
                      <a:endParaRPr/>
                    </a:p>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rPr lang="en-US" sz="1200"/>
                        <a:t>Counter</a:t>
                      </a:r>
                      <a:endParaRPr/>
                    </a:p>
                    <a:p>
                      <a:pPr indent="0" lvl="0" marL="0" marR="0" rtl="0" algn="l">
                        <a:spcBef>
                          <a:spcPts val="0"/>
                        </a:spcBef>
                        <a:spcAft>
                          <a:spcPts val="0"/>
                        </a:spcAft>
                        <a:buNone/>
                      </a:pPr>
                      <a:r>
                        <a:rPr lang="en-US" sz="1200"/>
                        <a:t>(CTR)</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US" sz="1200"/>
                        <a:t>No padding needed</a:t>
                      </a:r>
                      <a:endParaRPr/>
                    </a:p>
                    <a:p>
                      <a:pPr indent="-171450" lvl="0" marL="171450" marR="0" rtl="0" algn="l">
                        <a:spcBef>
                          <a:spcPts val="0"/>
                        </a:spcBef>
                        <a:spcAft>
                          <a:spcPts val="0"/>
                        </a:spcAft>
                        <a:buClr>
                          <a:schemeClr val="dk1"/>
                        </a:buClr>
                        <a:buSzPts val="1200"/>
                        <a:buFont typeface="Arial"/>
                        <a:buChar char="•"/>
                      </a:pPr>
                      <a:r>
                        <a:rPr lang="en-US" sz="1200"/>
                        <a:t>Support for parallel computation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Can prepare keys for encryption/decryption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Corrupted blocks do not affect other blocks</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Can change some ciphertext to corrupt plaintext, undetected</a:t>
                      </a:r>
                      <a:endParaRPr/>
                    </a:p>
                    <a:p>
                      <a:pPr indent="0" lvl="0" marL="0" marR="0" rtl="0" algn="l">
                        <a:spcBef>
                          <a:spcPts val="0"/>
                        </a:spcBef>
                        <a:spcAft>
                          <a:spcPts val="0"/>
                        </a:spcAft>
                        <a:buNone/>
                      </a:pPr>
                      <a:r>
                        <a:t/>
                      </a:r>
                      <a:endParaRPr sz="1200"/>
                    </a:p>
                  </a:txBody>
                  <a:tcPr marT="45725" marB="45725" marR="91450" marL="9145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SYMMETRIC KEY CHALLENGES (2)</a:t>
            </a:r>
            <a:endParaRPr/>
          </a:p>
        </p:txBody>
      </p:sp>
      <p:sp>
        <p:nvSpPr>
          <p:cNvPr id="503" name="Google Shape;503;p42"/>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Second challenge is getting sender and receiver to agree on the secret key without knowing by anyone else. </a:t>
            </a:r>
            <a:endParaRPr/>
          </a:p>
          <a:p>
            <a:pPr indent="-171450" lvl="1" marL="377190" rtl="0" algn="l">
              <a:lnSpc>
                <a:spcPct val="95000"/>
              </a:lnSpc>
              <a:spcBef>
                <a:spcPts val="900"/>
              </a:spcBef>
              <a:spcAft>
                <a:spcPts val="0"/>
              </a:spcAft>
              <a:buSzPts val="1800"/>
              <a:buChar char="▪"/>
            </a:pPr>
            <a:r>
              <a:rPr lang="en-US"/>
              <a:t>If the secret key is known by attackers, then they can later read, modify, and forge all messages encrypted or authenticated using that key</a:t>
            </a:r>
            <a:endParaRPr/>
          </a:p>
          <a:p>
            <a:pPr indent="-171450" lvl="1" marL="377190" rtl="0" algn="l">
              <a:lnSpc>
                <a:spcPct val="95000"/>
              </a:lnSpc>
              <a:spcBef>
                <a:spcPts val="900"/>
              </a:spcBef>
              <a:spcAft>
                <a:spcPts val="0"/>
              </a:spcAft>
              <a:buSzPts val="1800"/>
              <a:buChar char="▪"/>
            </a:pPr>
            <a:r>
              <a:rPr lang="en-US"/>
              <a:t>Key management: generation, transmission and storage of keys</a:t>
            </a:r>
            <a:endParaRPr/>
          </a:p>
          <a:p>
            <a:pPr indent="-171450" lvl="1" marL="377190" rtl="0" algn="l">
              <a:lnSpc>
                <a:spcPct val="95000"/>
              </a:lnSpc>
              <a:spcBef>
                <a:spcPts val="900"/>
              </a:spcBef>
              <a:spcAft>
                <a:spcPts val="0"/>
              </a:spcAft>
              <a:buSzPts val="1800"/>
              <a:buChar char="▪"/>
            </a:pPr>
            <a:r>
              <a:rPr lang="en-US"/>
              <a:t>All keys in secret-key cryptosystem must remain secret</a:t>
            </a:r>
            <a:endParaRPr/>
          </a:p>
          <a:p>
            <a:pPr indent="-171450" lvl="1" marL="377190" rtl="0" algn="l">
              <a:lnSpc>
                <a:spcPct val="95000"/>
              </a:lnSpc>
              <a:spcBef>
                <a:spcPts val="900"/>
              </a:spcBef>
              <a:spcAft>
                <a:spcPts val="0"/>
              </a:spcAft>
              <a:buSzPts val="1800"/>
              <a:buChar char="▪"/>
            </a:pPr>
            <a:r>
              <a:rPr lang="en-US"/>
              <a:t>Secret-key cryptography often has problems with secure key management</a:t>
            </a:r>
            <a:endParaRPr/>
          </a:p>
          <a:p>
            <a:pPr indent="-171450" lvl="1" marL="377190" rtl="0" algn="l">
              <a:lnSpc>
                <a:spcPct val="95000"/>
              </a:lnSpc>
              <a:spcBef>
                <a:spcPts val="900"/>
              </a:spcBef>
              <a:spcAft>
                <a:spcPts val="0"/>
              </a:spcAft>
              <a:buSzPts val="1800"/>
              <a:buChar char="▪"/>
            </a:pPr>
            <a:r>
              <a:rPr lang="en-US"/>
              <a:t>Especially in open systems with large number of users</a:t>
            </a:r>
            <a:endParaRPr/>
          </a:p>
          <a:p>
            <a:pPr indent="0" lvl="0" marL="0" rtl="0" algn="l">
              <a:lnSpc>
                <a:spcPct val="120000"/>
              </a:lnSpc>
              <a:spcBef>
                <a:spcPts val="900"/>
              </a:spcBef>
              <a:spcAft>
                <a:spcPts val="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PREVIOUS LECTURE</a:t>
            </a:r>
            <a:endParaRPr/>
          </a:p>
        </p:txBody>
      </p:sp>
      <p:sp>
        <p:nvSpPr>
          <p:cNvPr id="509" name="Google Shape;509;p43"/>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400">
                <a:latin typeface="Calibri"/>
                <a:ea typeface="Calibri"/>
                <a:cs typeface="Calibri"/>
                <a:sym typeface="Calibri"/>
              </a:rPr>
              <a:t>Symmetric/secret key encryption </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Involve using one key for both encryption and decryption</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Commonly used symmetric encryption algorithms</a:t>
            </a:r>
            <a:endParaRPr/>
          </a:p>
          <a:p>
            <a:pPr indent="-123444" lvl="2" marL="514350" rtl="0" algn="l">
              <a:lnSpc>
                <a:spcPct val="86666"/>
              </a:lnSpc>
              <a:spcBef>
                <a:spcPts val="900"/>
              </a:spcBef>
              <a:spcAft>
                <a:spcPts val="0"/>
              </a:spcAft>
              <a:buSzPts val="1800"/>
              <a:buChar char="▪"/>
            </a:pPr>
            <a:r>
              <a:rPr lang="en-US" sz="1800">
                <a:latin typeface="Calibri"/>
                <a:ea typeface="Calibri"/>
                <a:cs typeface="Calibri"/>
                <a:sym typeface="Calibri"/>
              </a:rPr>
              <a:t>DES, Double DES, Triple DES, AES</a:t>
            </a:r>
            <a:endParaRPr/>
          </a:p>
          <a:p>
            <a:pPr indent="0" lvl="0" marL="0" rtl="0" algn="l">
              <a:lnSpc>
                <a:spcPct val="90000"/>
              </a:lnSpc>
              <a:spcBef>
                <a:spcPts val="450"/>
              </a:spcBef>
              <a:spcAft>
                <a:spcPts val="0"/>
              </a:spcAft>
              <a:buSzPts val="2400"/>
              <a:buNone/>
            </a:pPr>
            <a:r>
              <a:rPr lang="en-US" sz="2400">
                <a:latin typeface="Calibri"/>
                <a:ea typeface="Calibri"/>
                <a:cs typeface="Calibri"/>
                <a:sym typeface="Calibri"/>
              </a:rPr>
              <a:t>Symmetric key encryption challenges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Replay attacks and known plain </a:t>
            </a:r>
            <a:r>
              <a:rPr lang="en-US" sz="2100">
                <a:latin typeface="Calibri"/>
                <a:ea typeface="Calibri"/>
                <a:cs typeface="Calibri"/>
                <a:sym typeface="Calibri"/>
              </a:rPr>
              <a:t>t</a:t>
            </a:r>
            <a:r>
              <a:rPr lang="en-US" sz="2100">
                <a:latin typeface="Calibri"/>
                <a:ea typeface="Calibri"/>
                <a:cs typeface="Calibri"/>
                <a:sym typeface="Calibri"/>
              </a:rPr>
              <a:t>ext attacks.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Key management (generation, transmission and storage of keys)</a:t>
            </a:r>
            <a:endParaRPr/>
          </a:p>
          <a:p>
            <a:pPr indent="-37719" lvl="2" marL="514350" rtl="0" algn="l">
              <a:lnSpc>
                <a:spcPct val="115555"/>
              </a:lnSpc>
              <a:spcBef>
                <a:spcPts val="900"/>
              </a:spcBef>
              <a:spcAft>
                <a:spcPts val="0"/>
              </a:spcAft>
              <a:buSzPts val="1350"/>
              <a:buNone/>
            </a:pPr>
            <a:r>
              <a:t/>
            </a:r>
            <a:endParaRPr>
              <a:latin typeface="Calibri"/>
              <a:ea typeface="Calibri"/>
              <a:cs typeface="Calibri"/>
              <a:sym typeface="Calibri"/>
            </a:endParaRPr>
          </a:p>
          <a:p>
            <a:pPr indent="-37719" lvl="2" marL="514350" rtl="0" algn="l">
              <a:lnSpc>
                <a:spcPct val="115555"/>
              </a:lnSpc>
              <a:spcBef>
                <a:spcPts val="450"/>
              </a:spcBef>
              <a:spcAft>
                <a:spcPts val="0"/>
              </a:spcAft>
              <a:buSzPts val="1350"/>
              <a:buNone/>
            </a:pPr>
            <a:r>
              <a:t/>
            </a:r>
            <a:endParaRPr>
              <a:latin typeface="Calibri"/>
              <a:ea typeface="Calibri"/>
              <a:cs typeface="Calibri"/>
              <a:sym typeface="Calibri"/>
            </a:endParaRPr>
          </a:p>
        </p:txBody>
      </p:sp>
      <p:sp>
        <p:nvSpPr>
          <p:cNvPr id="510" name="Google Shape;510;p43"/>
          <p:cNvSpPr txBox="1"/>
          <p:nvPr/>
        </p:nvSpPr>
        <p:spPr>
          <a:xfrm>
            <a:off x="1196898" y="3556399"/>
            <a:ext cx="75084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In order to solve the key management problem, Whitfield Diffie and Martin Hellman introduced the concept of public-key cryptography in 1976.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PUBLIC KEY (ASYMMETRIC) CRYPTOGRAPHY</a:t>
            </a:r>
            <a:endParaRPr/>
          </a:p>
        </p:txBody>
      </p:sp>
      <p:sp>
        <p:nvSpPr>
          <p:cNvPr id="516" name="Google Shape;516;p44"/>
          <p:cNvSpPr txBox="1"/>
          <p:nvPr>
            <p:ph idx="1" type="body"/>
          </p:nvPr>
        </p:nvSpPr>
        <p:spPr>
          <a:xfrm>
            <a:off x="926016" y="960438"/>
            <a:ext cx="7886700" cy="35988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lang="en-US" sz="1800">
                <a:solidFill>
                  <a:schemeClr val="dk1"/>
                </a:solidFill>
              </a:rPr>
              <a:t>Each user in a network has a pair of keys associated with him/her</a:t>
            </a:r>
            <a:endParaRPr sz="1800">
              <a:solidFill>
                <a:schemeClr val="dk1"/>
              </a:solidFill>
            </a:endParaRPr>
          </a:p>
          <a:p>
            <a:pPr indent="-152400" lvl="1" marL="377190" rtl="0" algn="l">
              <a:lnSpc>
                <a:spcPct val="100000"/>
              </a:lnSpc>
              <a:spcBef>
                <a:spcPts val="900"/>
              </a:spcBef>
              <a:spcAft>
                <a:spcPts val="0"/>
              </a:spcAft>
              <a:buClr>
                <a:schemeClr val="dk1"/>
              </a:buClr>
              <a:buSzPts val="1500"/>
              <a:buChar char="▪"/>
            </a:pPr>
            <a:r>
              <a:rPr lang="en-US" sz="1500">
                <a:solidFill>
                  <a:schemeClr val="dk1"/>
                </a:solidFill>
              </a:rPr>
              <a:t>Public key</a:t>
            </a:r>
            <a:endParaRPr sz="1500">
              <a:solidFill>
                <a:schemeClr val="dk1"/>
              </a:solidFill>
            </a:endParaRPr>
          </a:p>
          <a:p>
            <a:pPr indent="-104394" lvl="2" marL="514350" rtl="0" algn="l">
              <a:lnSpc>
                <a:spcPct val="100000"/>
              </a:lnSpc>
              <a:spcBef>
                <a:spcPts val="900"/>
              </a:spcBef>
              <a:spcAft>
                <a:spcPts val="0"/>
              </a:spcAft>
              <a:buClr>
                <a:schemeClr val="dk1"/>
              </a:buClr>
              <a:buSzPts val="1500"/>
              <a:buChar char="▪"/>
            </a:pPr>
            <a:r>
              <a:rPr lang="en-US" sz="1500">
                <a:solidFill>
                  <a:schemeClr val="dk1"/>
                </a:solidFill>
              </a:rPr>
              <a:t>Published under the users name in a public directory accessible for everyone to read</a:t>
            </a:r>
            <a:endParaRPr sz="1050">
              <a:solidFill>
                <a:schemeClr val="dk1"/>
              </a:solidFill>
            </a:endParaRPr>
          </a:p>
          <a:p>
            <a:pPr indent="-152400" lvl="1" marL="377190" rtl="0" algn="l">
              <a:lnSpc>
                <a:spcPct val="100000"/>
              </a:lnSpc>
              <a:spcBef>
                <a:spcPts val="450"/>
              </a:spcBef>
              <a:spcAft>
                <a:spcPts val="0"/>
              </a:spcAft>
              <a:buClr>
                <a:schemeClr val="dk1"/>
              </a:buClr>
              <a:buSzPts val="1500"/>
              <a:buChar char="▪"/>
            </a:pPr>
            <a:r>
              <a:rPr lang="en-US" sz="1500">
                <a:solidFill>
                  <a:schemeClr val="dk1"/>
                </a:solidFill>
              </a:rPr>
              <a:t>Private key</a:t>
            </a:r>
            <a:endParaRPr sz="1500">
              <a:solidFill>
                <a:schemeClr val="dk1"/>
              </a:solidFill>
            </a:endParaRPr>
          </a:p>
          <a:p>
            <a:pPr indent="-104394" lvl="2" marL="514350" rtl="0" algn="l">
              <a:lnSpc>
                <a:spcPct val="100000"/>
              </a:lnSpc>
              <a:spcBef>
                <a:spcPts val="900"/>
              </a:spcBef>
              <a:spcAft>
                <a:spcPts val="0"/>
              </a:spcAft>
              <a:buClr>
                <a:schemeClr val="dk1"/>
              </a:buClr>
              <a:buSzPts val="1500"/>
              <a:buChar char="▪"/>
            </a:pPr>
            <a:r>
              <a:rPr lang="en-US" sz="1500">
                <a:solidFill>
                  <a:schemeClr val="dk1"/>
                </a:solidFill>
              </a:rPr>
              <a:t>Known only to the user, must be kept secret</a:t>
            </a:r>
            <a:endParaRPr sz="1050">
              <a:solidFill>
                <a:schemeClr val="dk1"/>
              </a:solidFill>
            </a:endParaRPr>
          </a:p>
          <a:p>
            <a:pPr indent="0" lvl="0" marL="0" rtl="0" algn="l">
              <a:lnSpc>
                <a:spcPct val="100000"/>
              </a:lnSpc>
              <a:spcBef>
                <a:spcPts val="450"/>
              </a:spcBef>
              <a:spcAft>
                <a:spcPts val="0"/>
              </a:spcAft>
              <a:buSzPts val="2100"/>
              <a:buNone/>
            </a:pPr>
            <a:r>
              <a:rPr lang="en-US" sz="1800">
                <a:solidFill>
                  <a:schemeClr val="dk1"/>
                </a:solidFill>
              </a:rPr>
              <a:t>All communications involve only public keys, and no private key is ever transmitted or shared. </a:t>
            </a:r>
            <a:endParaRPr sz="1800">
              <a:solidFill>
                <a:schemeClr val="dk1"/>
              </a:solidFill>
            </a:endParaRPr>
          </a:p>
          <a:p>
            <a:pPr indent="0" lvl="0" marL="0" rtl="0" algn="l">
              <a:lnSpc>
                <a:spcPct val="100000"/>
              </a:lnSpc>
              <a:spcBef>
                <a:spcPts val="900"/>
              </a:spcBef>
              <a:spcAft>
                <a:spcPts val="0"/>
              </a:spcAft>
              <a:buSzPts val="2100"/>
              <a:buNone/>
            </a:pPr>
            <a:r>
              <a:rPr lang="en-US" sz="1800">
                <a:solidFill>
                  <a:schemeClr val="dk1"/>
                </a:solidFill>
              </a:rPr>
              <a:t>Pair of keys generated by running a key-generation algorithm. </a:t>
            </a:r>
            <a:endParaRPr sz="1800">
              <a:solidFill>
                <a:schemeClr val="dk1"/>
              </a:solidFill>
            </a:endParaRPr>
          </a:p>
          <a:p>
            <a:pPr indent="0" lvl="0" marL="0" rtl="0" algn="l">
              <a:lnSpc>
                <a:spcPct val="100000"/>
              </a:lnSpc>
              <a:spcBef>
                <a:spcPts val="900"/>
              </a:spcBef>
              <a:spcAft>
                <a:spcPts val="0"/>
              </a:spcAft>
              <a:buSzPts val="2100"/>
              <a:buNone/>
            </a:pPr>
            <a:r>
              <a:rPr lang="en-US" sz="1800">
                <a:solidFill>
                  <a:schemeClr val="dk1"/>
                </a:solidFill>
              </a:rPr>
              <a:t>Mathematics of Public Key Cryptography involves complicated mathematical manipulations of large numeric numbers. </a:t>
            </a:r>
            <a:endParaRPr sz="1800">
              <a:solidFill>
                <a:schemeClr val="dk1"/>
              </a:solidFill>
            </a:endParaRPr>
          </a:p>
          <a:p>
            <a:pPr indent="0" lvl="0" marL="0" rtl="0" algn="l">
              <a:lnSpc>
                <a:spcPct val="100000"/>
              </a:lnSpc>
              <a:spcBef>
                <a:spcPts val="900"/>
              </a:spcBef>
              <a:spcAft>
                <a:spcPts val="0"/>
              </a:spcAft>
              <a:buSzPts val="2100"/>
              <a:buNone/>
            </a:pPr>
            <a:r>
              <a:t/>
            </a:r>
            <a:endParaRPr sz="1800">
              <a:solidFill>
                <a:schemeClr val="dk1"/>
              </a:solidFill>
            </a:endParaRPr>
          </a:p>
        </p:txBody>
      </p:sp>
      <p:sp>
        <p:nvSpPr>
          <p:cNvPr id="517" name="Google Shape;517;p44"/>
          <p:cNvSpPr txBox="1"/>
          <p:nvPr>
            <p:ph idx="12" type="sldNum"/>
          </p:nvPr>
        </p:nvSpPr>
        <p:spPr>
          <a:xfrm>
            <a:off x="6400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PUBLIC KEY (ASYMMETRIC) CRYPTOGRAPHY</a:t>
            </a:r>
            <a:endParaRPr/>
          </a:p>
        </p:txBody>
      </p:sp>
      <p:sp>
        <p:nvSpPr>
          <p:cNvPr id="524" name="Google Shape;524;p45"/>
          <p:cNvSpPr txBox="1"/>
          <p:nvPr>
            <p:ph idx="1" type="body"/>
          </p:nvPr>
        </p:nvSpPr>
        <p:spPr>
          <a:xfrm>
            <a:off x="628650" y="1033397"/>
            <a:ext cx="7886700" cy="3599325"/>
          </a:xfrm>
          <a:prstGeom prst="rect">
            <a:avLst/>
          </a:prstGeom>
          <a:blipFill rotWithShape="1">
            <a:blip r:embed="rId3">
              <a:alphaModFix/>
            </a:blip>
            <a:stretch>
              <a:fillRect b="0" l="-2089" r="0" t="-3167"/>
            </a:stretch>
          </a:blip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 </a:t>
            </a:r>
            <a:endParaRPr/>
          </a:p>
        </p:txBody>
      </p:sp>
      <p:sp>
        <p:nvSpPr>
          <p:cNvPr id="525" name="Google Shape;525;p45"/>
          <p:cNvSpPr txBox="1"/>
          <p:nvPr>
            <p:ph idx="12" type="sldNum"/>
          </p:nvPr>
        </p:nvSpPr>
        <p:spPr>
          <a:xfrm>
            <a:off x="0" y="0"/>
            <a:ext cx="3000000" cy="300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26" name="Google Shape;526;p45"/>
          <p:cNvSpPr txBox="1"/>
          <p:nvPr/>
        </p:nvSpPr>
        <p:spPr>
          <a:xfrm>
            <a:off x="4572000" y="2541029"/>
            <a:ext cx="2281031" cy="41549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accent2"/>
                </a:solidFill>
                <a:latin typeface="Calibri"/>
                <a:ea typeface="Calibri"/>
                <a:cs typeface="Calibri"/>
                <a:sym typeface="Calibri"/>
              </a:rPr>
              <a:t>For confidentiality</a:t>
            </a:r>
            <a:endParaRPr/>
          </a:p>
        </p:txBody>
      </p:sp>
      <p:sp>
        <p:nvSpPr>
          <p:cNvPr id="527" name="Google Shape;527;p45"/>
          <p:cNvSpPr txBox="1"/>
          <p:nvPr/>
        </p:nvSpPr>
        <p:spPr>
          <a:xfrm>
            <a:off x="4572000" y="3283253"/>
            <a:ext cx="2281031" cy="41549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accent2"/>
                </a:solidFill>
                <a:latin typeface="Calibri"/>
                <a:ea typeface="Calibri"/>
                <a:cs typeface="Calibri"/>
                <a:sym typeface="Calibri"/>
              </a:rPr>
              <a:t>For authenticity</a:t>
            </a:r>
            <a:endParaRPr/>
          </a:p>
        </p:txBody>
      </p:sp>
      <p:sp>
        <p:nvSpPr>
          <p:cNvPr id="528" name="Google Shape;528;p45"/>
          <p:cNvSpPr/>
          <p:nvPr/>
        </p:nvSpPr>
        <p:spPr>
          <a:xfrm rot="9646616">
            <a:off x="3882908" y="2644903"/>
            <a:ext cx="587297" cy="207749"/>
          </a:xfrm>
          <a:prstGeom prst="rightArrow">
            <a:avLst>
              <a:gd fmla="val 50000" name="adj1"/>
              <a:gd fmla="val 50000" name="adj2"/>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9" name="Google Shape;529;p45"/>
          <p:cNvSpPr/>
          <p:nvPr/>
        </p:nvSpPr>
        <p:spPr>
          <a:xfrm rot="10536161">
            <a:off x="3872181" y="3438233"/>
            <a:ext cx="587297" cy="207749"/>
          </a:xfrm>
          <a:prstGeom prst="rightArrow">
            <a:avLst>
              <a:gd fmla="val 50000" name="adj1"/>
              <a:gd fmla="val 50000" name="adj2"/>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PUBLIC KEY CRYPTOGRAPHY</a:t>
            </a:r>
            <a:endParaRPr/>
          </a:p>
        </p:txBody>
      </p:sp>
      <p:sp>
        <p:nvSpPr>
          <p:cNvPr id="536" name="Google Shape;536;p4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2700"/>
              <a:buNone/>
            </a:pPr>
            <a:r>
              <a:rPr lang="en-US" sz="2700"/>
              <a:t>Public key algorithms can be used for:</a:t>
            </a:r>
            <a:endParaRPr/>
          </a:p>
          <a:p>
            <a:pPr indent="-133350" lvl="2" marL="514350" rtl="0" algn="l">
              <a:lnSpc>
                <a:spcPct val="74285"/>
              </a:lnSpc>
              <a:spcBef>
                <a:spcPts val="900"/>
              </a:spcBef>
              <a:spcAft>
                <a:spcPts val="0"/>
              </a:spcAft>
              <a:buSzPts val="2100"/>
              <a:buChar char="▪"/>
            </a:pPr>
            <a:r>
              <a:rPr lang="en-US" sz="2100"/>
              <a:t>Key distribution</a:t>
            </a:r>
            <a:endParaRPr/>
          </a:p>
          <a:p>
            <a:pPr indent="-133350" lvl="2" marL="514350" rtl="0" algn="l">
              <a:lnSpc>
                <a:spcPct val="74285"/>
              </a:lnSpc>
              <a:spcBef>
                <a:spcPts val="450"/>
              </a:spcBef>
              <a:spcAft>
                <a:spcPts val="0"/>
              </a:spcAft>
              <a:buSzPts val="2100"/>
              <a:buChar char="▪"/>
            </a:pPr>
            <a:r>
              <a:rPr lang="en-US" sz="2100"/>
              <a:t>Confidentiality</a:t>
            </a:r>
            <a:endParaRPr/>
          </a:p>
          <a:p>
            <a:pPr indent="-133350" lvl="2" marL="514350" rtl="0" algn="l">
              <a:lnSpc>
                <a:spcPct val="74285"/>
              </a:lnSpc>
              <a:spcBef>
                <a:spcPts val="450"/>
              </a:spcBef>
              <a:spcAft>
                <a:spcPts val="0"/>
              </a:spcAft>
              <a:buSzPts val="2100"/>
              <a:buChar char="▪"/>
            </a:pPr>
            <a:r>
              <a:rPr lang="en-US" sz="2100"/>
              <a:t>Authenticity</a:t>
            </a:r>
            <a:endParaRPr/>
          </a:p>
          <a:p>
            <a:pPr indent="-133350" lvl="2" marL="514350" rtl="0" algn="l">
              <a:lnSpc>
                <a:spcPct val="74285"/>
              </a:lnSpc>
              <a:spcBef>
                <a:spcPts val="450"/>
              </a:spcBef>
              <a:spcAft>
                <a:spcPts val="0"/>
              </a:spcAft>
              <a:buSzPts val="2100"/>
              <a:buChar char="▪"/>
            </a:pPr>
            <a:r>
              <a:rPr lang="en-US" sz="2100"/>
              <a:t>Data integrity (error detection)</a:t>
            </a:r>
            <a:endParaRPr/>
          </a:p>
          <a:p>
            <a:pPr indent="-133350" lvl="2" marL="514350" rtl="0" algn="l">
              <a:lnSpc>
                <a:spcPct val="74285"/>
              </a:lnSpc>
              <a:spcBef>
                <a:spcPts val="450"/>
              </a:spcBef>
              <a:spcAft>
                <a:spcPts val="0"/>
              </a:spcAft>
              <a:buSzPts val="2100"/>
              <a:buChar char="▪"/>
            </a:pPr>
            <a:r>
              <a:rPr lang="en-US" sz="2100"/>
              <a:t>Digital signatures</a:t>
            </a:r>
            <a:endParaRPr/>
          </a:p>
        </p:txBody>
      </p:sp>
      <p:sp>
        <p:nvSpPr>
          <p:cNvPr id="537" name="Google Shape;53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SECRET KEY VS. PUBLIC KEY ENCRYPTION</a:t>
            </a:r>
            <a:endParaRPr/>
          </a:p>
        </p:txBody>
      </p:sp>
      <p:graphicFrame>
        <p:nvGraphicFramePr>
          <p:cNvPr id="544" name="Google Shape;544;p47"/>
          <p:cNvGraphicFramePr/>
          <p:nvPr/>
        </p:nvGraphicFramePr>
        <p:xfrm>
          <a:off x="1068092" y="799348"/>
          <a:ext cx="6598101" cy="3544804"/>
        </p:xfrm>
        <a:graphic>
          <a:graphicData uri="http://schemas.openxmlformats.org/presentationml/2006/ole">
            <mc:AlternateContent>
              <mc:Choice Requires="v">
                <p:oleObj r:id="rId4" imgH="3544804" imgW="6598101" progId="Word.Document.12" spid="_x0000_s1">
                  <p:embed/>
                </p:oleObj>
              </mc:Choice>
              <mc:Fallback>
                <p:oleObj r:id="rId5" imgH="3544804" imgW="6598101" progId="Word.Document.12">
                  <p:embed/>
                  <p:pic>
                    <p:nvPicPr>
                      <p:cNvPr id="544" name="Google Shape;544;p47"/>
                      <p:cNvPicPr preferRelativeResize="0"/>
                      <p:nvPr/>
                    </p:nvPicPr>
                    <p:blipFill rotWithShape="1">
                      <a:blip r:embed="rId6">
                        <a:alphaModFix/>
                      </a:blip>
                      <a:srcRect b="0" l="0" r="0" t="0"/>
                      <a:stretch/>
                    </p:blipFill>
                    <p:spPr>
                      <a:xfrm>
                        <a:off x="1068092" y="799348"/>
                        <a:ext cx="6598101" cy="3544804"/>
                      </a:xfrm>
                      <a:prstGeom prst="rect">
                        <a:avLst/>
                      </a:prstGeom>
                      <a:noFill/>
                      <a:ln>
                        <a:noFill/>
                      </a:ln>
                    </p:spPr>
                  </p:pic>
                </p:oleObj>
              </mc:Fallback>
            </mc:AlternateContent>
          </a:graphicData>
        </a:graphic>
      </p:graphicFrame>
      <p:sp>
        <p:nvSpPr>
          <p:cNvPr id="545" name="Google Shape;54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8"/>
          <p:cNvSpPr txBox="1"/>
          <p:nvPr>
            <p:ph type="title"/>
          </p:nvPr>
        </p:nvSpPr>
        <p:spPr>
          <a:xfrm>
            <a:off x="525685" y="494907"/>
            <a:ext cx="8364625"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PUBLIC-KEY CRYPTOGRAPHY MISCONCEPTIONS </a:t>
            </a:r>
            <a:endParaRPr/>
          </a:p>
        </p:txBody>
      </p:sp>
      <p:sp>
        <p:nvSpPr>
          <p:cNvPr id="551" name="Google Shape;551;p48"/>
          <p:cNvSpPr txBox="1"/>
          <p:nvPr>
            <p:ph idx="1" type="body"/>
          </p:nvPr>
        </p:nvSpPr>
        <p:spPr>
          <a:xfrm>
            <a:off x="628650" y="1180707"/>
            <a:ext cx="8261660" cy="3615377"/>
          </a:xfrm>
          <a:prstGeom prst="rect">
            <a:avLst/>
          </a:prstGeom>
          <a:noFill/>
          <a:ln>
            <a:noFill/>
          </a:ln>
        </p:spPr>
        <p:txBody>
          <a:bodyPr anchorCtr="0" anchor="t" bIns="0" lIns="0" spcFirstLastPara="1" rIns="0" wrap="square" tIns="0">
            <a:noAutofit/>
          </a:bodyPr>
          <a:lstStyle/>
          <a:p>
            <a:pPr indent="-114300" lvl="0" marL="0" rtl="0" algn="l">
              <a:lnSpc>
                <a:spcPct val="100000"/>
              </a:lnSpc>
              <a:spcBef>
                <a:spcPts val="0"/>
              </a:spcBef>
              <a:spcAft>
                <a:spcPts val="0"/>
              </a:spcAft>
              <a:buSzPts val="1800"/>
              <a:buFont typeface="Arial"/>
              <a:buChar char="●"/>
            </a:pPr>
            <a:r>
              <a:rPr lang="en-US" sz="1800">
                <a:solidFill>
                  <a:srgbClr val="205867"/>
                </a:solidFill>
              </a:rPr>
              <a:t> Public-key cryptography is more secure than symmetric encryption. </a:t>
            </a:r>
            <a:endParaRPr sz="1800"/>
          </a:p>
          <a:p>
            <a:pPr indent="-152400" lvl="1" marL="377190" rtl="0" algn="l">
              <a:lnSpc>
                <a:spcPct val="100000"/>
              </a:lnSpc>
              <a:spcBef>
                <a:spcPts val="900"/>
              </a:spcBef>
              <a:spcAft>
                <a:spcPts val="0"/>
              </a:spcAft>
              <a:buSzPts val="1500"/>
              <a:buChar char="▪"/>
            </a:pPr>
            <a:r>
              <a:rPr lang="en-US" sz="1500"/>
              <a:t>Explain: the security of any encryption scheme depends on</a:t>
            </a:r>
            <a:endParaRPr sz="1500"/>
          </a:p>
          <a:p>
            <a:pPr indent="0" lvl="2" marL="390906" rtl="0" algn="l">
              <a:lnSpc>
                <a:spcPct val="100000"/>
              </a:lnSpc>
              <a:spcBef>
                <a:spcPts val="900"/>
              </a:spcBef>
              <a:spcAft>
                <a:spcPts val="0"/>
              </a:spcAft>
              <a:buSzPts val="1600"/>
              <a:buNone/>
            </a:pPr>
            <a:r>
              <a:rPr lang="en-US" sz="1300"/>
              <a:t>(1) the length of the key. (2) the computational work involved in breaking a cipher.</a:t>
            </a:r>
            <a:endParaRPr sz="1050"/>
          </a:p>
          <a:p>
            <a:pPr indent="-114300" lvl="0" marL="0" rtl="0" algn="l">
              <a:lnSpc>
                <a:spcPct val="100000"/>
              </a:lnSpc>
              <a:spcBef>
                <a:spcPts val="450"/>
              </a:spcBef>
              <a:spcAft>
                <a:spcPts val="0"/>
              </a:spcAft>
              <a:buSzPts val="1800"/>
              <a:buFont typeface="Arial"/>
              <a:buChar char="●"/>
            </a:pPr>
            <a:r>
              <a:rPr lang="en-US" sz="1800">
                <a:solidFill>
                  <a:srgbClr val="205867"/>
                </a:solidFill>
              </a:rPr>
              <a:t>Public-key encryption is a general-purpose technique that has made symmetric encryption outdated.</a:t>
            </a:r>
            <a:endParaRPr sz="1800"/>
          </a:p>
          <a:p>
            <a:pPr indent="-152400" lvl="1" marL="377190" rtl="0" algn="l">
              <a:lnSpc>
                <a:spcPct val="100000"/>
              </a:lnSpc>
              <a:spcBef>
                <a:spcPts val="900"/>
              </a:spcBef>
              <a:spcAft>
                <a:spcPts val="0"/>
              </a:spcAft>
              <a:buSzPts val="1500"/>
              <a:buChar char="▪"/>
            </a:pPr>
            <a:r>
              <a:rPr lang="en-US" sz="1500"/>
              <a:t>Explain: public-key encryption is slow; it has huge computational overhead. </a:t>
            </a:r>
            <a:endParaRPr sz="1500"/>
          </a:p>
          <a:p>
            <a:pPr indent="-114300" lvl="0" marL="0" rtl="0" algn="l">
              <a:lnSpc>
                <a:spcPct val="100000"/>
              </a:lnSpc>
              <a:spcBef>
                <a:spcPts val="900"/>
              </a:spcBef>
              <a:spcAft>
                <a:spcPts val="0"/>
              </a:spcAft>
              <a:buSzPts val="1800"/>
              <a:buFont typeface="Arial"/>
              <a:buChar char="●"/>
            </a:pPr>
            <a:r>
              <a:rPr lang="en-US" sz="1800">
                <a:solidFill>
                  <a:srgbClr val="205867"/>
                </a:solidFill>
              </a:rPr>
              <a:t>Key distribution is not important in public-key encryption, compared to the key distribution needed in symmetric encryption.</a:t>
            </a:r>
            <a:endParaRPr sz="1800"/>
          </a:p>
          <a:p>
            <a:pPr indent="-152400" lvl="1" marL="377190" rtl="0" algn="l">
              <a:lnSpc>
                <a:spcPct val="100000"/>
              </a:lnSpc>
              <a:spcBef>
                <a:spcPts val="900"/>
              </a:spcBef>
              <a:spcAft>
                <a:spcPts val="0"/>
              </a:spcAft>
              <a:buSzPts val="1300"/>
              <a:buChar char="▪"/>
            </a:pPr>
            <a:r>
              <a:rPr lang="en-US" sz="1300"/>
              <a:t>Explain: for public key distribution, some form of protocol is needed, often involving a central agent. The procedures involved are no simpler or any more efficient than those required for symmetric encryption.</a:t>
            </a:r>
            <a:endParaRPr sz="1500"/>
          </a:p>
          <a:p>
            <a:pPr indent="-57150" lvl="1" marL="377190" rtl="0" algn="l">
              <a:lnSpc>
                <a:spcPct val="100000"/>
              </a:lnSpc>
              <a:spcBef>
                <a:spcPts val="900"/>
              </a:spcBef>
              <a:spcAft>
                <a:spcPts val="0"/>
              </a:spcAft>
              <a:buSzPts val="1800"/>
              <a:buNone/>
            </a:pPr>
            <a:r>
              <a:t/>
            </a:r>
            <a:endParaRPr sz="1500"/>
          </a:p>
          <a:p>
            <a:pPr indent="0" lvl="0" marL="0" rtl="0" algn="l">
              <a:lnSpc>
                <a:spcPct val="100000"/>
              </a:lnSpc>
              <a:spcBef>
                <a:spcPts val="900"/>
              </a:spcBef>
              <a:spcAft>
                <a:spcPts val="0"/>
              </a:spcAft>
              <a:buSzPts val="2100"/>
              <a:buNone/>
            </a:pPr>
            <a:r>
              <a:t/>
            </a: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557" name="Google Shape;557;p49"/>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400">
                <a:solidFill>
                  <a:schemeClr val="accent2"/>
                </a:solidFill>
              </a:rPr>
              <a:t>Public key cryptography to exchange secret keys</a:t>
            </a:r>
            <a:endParaRPr/>
          </a:p>
          <a:p>
            <a:pPr indent="-171450" lvl="1" marL="377190" rtl="0" algn="l">
              <a:lnSpc>
                <a:spcPct val="81428"/>
              </a:lnSpc>
              <a:spcBef>
                <a:spcPts val="900"/>
              </a:spcBef>
              <a:spcAft>
                <a:spcPts val="0"/>
              </a:spcAft>
              <a:buSzPts val="2100"/>
              <a:buChar char="▪"/>
            </a:pPr>
            <a:r>
              <a:rPr lang="en-US" sz="2100">
                <a:solidFill>
                  <a:schemeClr val="accent2"/>
                </a:solidFill>
              </a:rPr>
              <a:t>Diffie-Hellman key agreement</a:t>
            </a:r>
            <a:endParaRPr/>
          </a:p>
          <a:p>
            <a:pPr indent="0" lvl="0" marL="0" rtl="0" algn="l">
              <a:lnSpc>
                <a:spcPct val="90000"/>
              </a:lnSpc>
              <a:spcBef>
                <a:spcPts val="900"/>
              </a:spcBef>
              <a:spcAft>
                <a:spcPts val="0"/>
              </a:spcAft>
              <a:buSzPts val="2400"/>
              <a:buNone/>
            </a:pPr>
            <a:r>
              <a:rPr lang="en-US" sz="2400"/>
              <a:t>Public key cryptography to protect confidentiality</a:t>
            </a:r>
            <a:endParaRPr/>
          </a:p>
          <a:p>
            <a:pPr indent="-171450" lvl="1" marL="377190" rtl="0" algn="l">
              <a:lnSpc>
                <a:spcPct val="81428"/>
              </a:lnSpc>
              <a:spcBef>
                <a:spcPts val="900"/>
              </a:spcBef>
              <a:spcAft>
                <a:spcPts val="0"/>
              </a:spcAft>
              <a:buSzPts val="2100"/>
              <a:buChar char="▪"/>
            </a:pPr>
            <a:r>
              <a:rPr lang="en-US" sz="2100"/>
              <a:t>RSA algorithm (Rivest-Shamir-Adelman)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TERMINOLOGY (1)</a:t>
            </a:r>
            <a:endParaRPr/>
          </a:p>
        </p:txBody>
      </p:sp>
      <p:sp>
        <p:nvSpPr>
          <p:cNvPr id="263" name="Google Shape;263;p5"/>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US" sz="1700"/>
              <a:t>Cryptography</a:t>
            </a:r>
            <a:r>
              <a:rPr lang="en-US" sz="1700"/>
              <a:t> - The discipline that embodies the principles, means, and methods for the transformation of data in order to hide their semantic content, prevent their unauthorized use, or prevent their undetected modification. </a:t>
            </a:r>
            <a:endParaRPr sz="1700"/>
          </a:p>
          <a:p>
            <a:pPr indent="0" lvl="0" marL="0" rtl="0" algn="l">
              <a:lnSpc>
                <a:spcPct val="100000"/>
              </a:lnSpc>
              <a:spcBef>
                <a:spcPts val="900"/>
              </a:spcBef>
              <a:spcAft>
                <a:spcPts val="0"/>
              </a:spcAft>
              <a:buSzPts val="1800"/>
              <a:buNone/>
            </a:pPr>
            <a:r>
              <a:rPr b="1" lang="en-US" sz="1700"/>
              <a:t>Cryptographic system </a:t>
            </a:r>
            <a:r>
              <a:rPr lang="en-US" sz="1700"/>
              <a:t>- Associated information assurance items interacting to provide a single means of encryption or decryption. </a:t>
            </a:r>
            <a:endParaRPr sz="1700"/>
          </a:p>
          <a:p>
            <a:pPr indent="0" lvl="0" marL="0" rtl="0" algn="l">
              <a:lnSpc>
                <a:spcPct val="100000"/>
              </a:lnSpc>
              <a:spcBef>
                <a:spcPts val="900"/>
              </a:spcBef>
              <a:spcAft>
                <a:spcPts val="0"/>
              </a:spcAft>
              <a:buSzPts val="1800"/>
              <a:buNone/>
            </a:pPr>
            <a:r>
              <a:rPr b="1" lang="en-US" sz="1700"/>
              <a:t>Plaintext </a:t>
            </a:r>
            <a:r>
              <a:rPr lang="en-US" sz="1700"/>
              <a:t>- Data input to the Cipher or output from the Inverse Cipher. </a:t>
            </a:r>
            <a:endParaRPr sz="1700"/>
          </a:p>
          <a:p>
            <a:pPr indent="0" lvl="0" marL="0" rtl="0" algn="l">
              <a:lnSpc>
                <a:spcPct val="100000"/>
              </a:lnSpc>
              <a:spcBef>
                <a:spcPts val="900"/>
              </a:spcBef>
              <a:spcAft>
                <a:spcPts val="0"/>
              </a:spcAft>
              <a:buSzPts val="1800"/>
              <a:buNone/>
            </a:pPr>
            <a:r>
              <a:rPr b="1" lang="en-US" sz="1700"/>
              <a:t>Ciphertext </a:t>
            </a:r>
            <a:r>
              <a:rPr lang="en-US" sz="1700"/>
              <a:t>- Data output from the Cipher or input to the Inverse Cipher. </a:t>
            </a:r>
            <a:endParaRPr sz="1700"/>
          </a:p>
          <a:p>
            <a:pPr indent="0" lvl="0" marL="0" rtl="0" algn="l">
              <a:lnSpc>
                <a:spcPct val="100000"/>
              </a:lnSpc>
              <a:spcBef>
                <a:spcPts val="900"/>
              </a:spcBef>
              <a:spcAft>
                <a:spcPts val="0"/>
              </a:spcAft>
              <a:buSzPts val="1800"/>
              <a:buNone/>
            </a:pPr>
            <a:r>
              <a:rPr b="1" lang="en-US" sz="1700"/>
              <a:t>Cipher</a:t>
            </a:r>
            <a:r>
              <a:rPr lang="en-US" sz="1700"/>
              <a:t> - Any cryptographic system in which arbitrary symbols or groups of symbols, represent units of plain text, or in which units of plaintext are rearranged, or both. </a:t>
            </a:r>
            <a:endParaRPr sz="1700"/>
          </a:p>
          <a:p>
            <a:pPr indent="0" lvl="0" marL="0" rtl="0" algn="l">
              <a:lnSpc>
                <a:spcPct val="100000"/>
              </a:lnSpc>
              <a:spcBef>
                <a:spcPts val="900"/>
              </a:spcBef>
              <a:spcAft>
                <a:spcPts val="0"/>
              </a:spcAft>
              <a:buSzPts val="1800"/>
              <a:buNone/>
            </a:pPr>
            <a:r>
              <a:t/>
            </a:r>
            <a:endParaRPr sz="1700"/>
          </a:p>
          <a:p>
            <a:pPr indent="0" lvl="0" marL="0" rtl="0" algn="l">
              <a:lnSpc>
                <a:spcPct val="100000"/>
              </a:lnSpc>
              <a:spcBef>
                <a:spcPts val="900"/>
              </a:spcBef>
              <a:spcAft>
                <a:spcPts val="0"/>
              </a:spcAft>
              <a:buSzPts val="1800"/>
              <a:buNone/>
            </a:pPr>
            <a:r>
              <a:t/>
            </a:r>
            <a:endParaRPr sz="17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0"/>
          <p:cNvSpPr txBox="1"/>
          <p:nvPr>
            <p:ph type="title"/>
          </p:nvPr>
        </p:nvSpPr>
        <p:spPr>
          <a:xfrm>
            <a:off x="457200" y="250000"/>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300"/>
              <a:buFont typeface="Rockwell"/>
              <a:buNone/>
            </a:pPr>
            <a:r>
              <a:rPr lang="en-US" sz="3300"/>
              <a:t>CHALLENGES – EXCHANGE SECRET KEY</a:t>
            </a:r>
            <a:endParaRPr/>
          </a:p>
        </p:txBody>
      </p:sp>
      <p:sp>
        <p:nvSpPr>
          <p:cNvPr id="564" name="Google Shape;564;p50"/>
          <p:cNvSpPr txBox="1"/>
          <p:nvPr>
            <p:ph idx="1" type="body"/>
          </p:nvPr>
        </p:nvSpPr>
        <p:spPr>
          <a:xfrm>
            <a:off x="628650" y="782575"/>
            <a:ext cx="8229600" cy="38502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2000"/>
              <a:t>Main challenge is getting sender and receiver to agree on  secret key without anyone else finding out. </a:t>
            </a:r>
            <a:endParaRPr sz="2000"/>
          </a:p>
          <a:p>
            <a:pPr indent="-165100" lvl="1" marL="377190" rtl="0" algn="l">
              <a:lnSpc>
                <a:spcPct val="81428"/>
              </a:lnSpc>
              <a:spcBef>
                <a:spcPts val="900"/>
              </a:spcBef>
              <a:spcAft>
                <a:spcPts val="0"/>
              </a:spcAft>
              <a:buSzPts val="2000"/>
              <a:buChar char="▪"/>
            </a:pPr>
            <a:r>
              <a:rPr lang="en-US" sz="2000"/>
              <a:t>Anyone who intercepts key in transit can later read, modify, and forge all messages encrypted or authenticated using that key.</a:t>
            </a:r>
            <a:endParaRPr sz="1700"/>
          </a:p>
          <a:p>
            <a:pPr indent="-165100" lvl="1" marL="377190" rtl="0" algn="l">
              <a:lnSpc>
                <a:spcPct val="81428"/>
              </a:lnSpc>
              <a:spcBef>
                <a:spcPts val="900"/>
              </a:spcBef>
              <a:spcAft>
                <a:spcPts val="0"/>
              </a:spcAft>
              <a:buSzPts val="2000"/>
              <a:buChar char="▪"/>
            </a:pPr>
            <a:r>
              <a:rPr lang="en-US" sz="2000">
                <a:solidFill>
                  <a:srgbClr val="0070C0"/>
                </a:solidFill>
              </a:rPr>
              <a:t>Key management </a:t>
            </a:r>
            <a:r>
              <a:rPr lang="en-US" sz="2000"/>
              <a:t>-- Generation, transmission and storage of keys.</a:t>
            </a:r>
            <a:endParaRPr sz="1700"/>
          </a:p>
          <a:p>
            <a:pPr indent="-165100" lvl="1" marL="377190" rtl="0" algn="l">
              <a:lnSpc>
                <a:spcPct val="81428"/>
              </a:lnSpc>
              <a:spcBef>
                <a:spcPts val="900"/>
              </a:spcBef>
              <a:spcAft>
                <a:spcPts val="0"/>
              </a:spcAft>
              <a:buSzPts val="2000"/>
              <a:buChar char="▪"/>
            </a:pPr>
            <a:r>
              <a:rPr lang="en-US" sz="2000"/>
              <a:t>All keys in secret-key cryptosystem must remain secret.</a:t>
            </a:r>
            <a:endParaRPr sz="1700"/>
          </a:p>
          <a:p>
            <a:pPr indent="-165100" lvl="1" marL="377190" rtl="0" algn="l">
              <a:lnSpc>
                <a:spcPct val="81428"/>
              </a:lnSpc>
              <a:spcBef>
                <a:spcPts val="900"/>
              </a:spcBef>
              <a:spcAft>
                <a:spcPts val="0"/>
              </a:spcAft>
              <a:buSzPts val="2000"/>
              <a:buChar char="▪"/>
            </a:pPr>
            <a:r>
              <a:rPr lang="en-US" sz="2000"/>
              <a:t>Secret-key cryptography often has problems with secure key management, especially in open systems with large number of users.</a:t>
            </a:r>
            <a:endParaRPr sz="1700"/>
          </a:p>
        </p:txBody>
      </p:sp>
      <p:sp>
        <p:nvSpPr>
          <p:cNvPr id="565" name="Google Shape;56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66" name="Google Shape;566;p50"/>
          <p:cNvSpPr txBox="1"/>
          <p:nvPr/>
        </p:nvSpPr>
        <p:spPr>
          <a:xfrm>
            <a:off x="776732" y="3609287"/>
            <a:ext cx="8304000" cy="7080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C00000"/>
                </a:solidFill>
                <a:latin typeface="Calibri"/>
                <a:ea typeface="Calibri"/>
                <a:cs typeface="Calibri"/>
                <a:sym typeface="Calibri"/>
              </a:rPr>
              <a:t>In order to solve the key management problem, Whitfield Diffie and Martin Hellman introduced the concept of public-key cryptography in 1976.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 KEY EXCHANGE</a:t>
            </a:r>
            <a:endParaRPr/>
          </a:p>
        </p:txBody>
      </p:sp>
      <p:sp>
        <p:nvSpPr>
          <p:cNvPr id="573" name="Google Shape;573;p5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First published public-key algorithm </a:t>
            </a:r>
            <a:endParaRPr/>
          </a:p>
          <a:p>
            <a:pPr indent="0" lvl="0" marL="0" rtl="0" algn="l">
              <a:lnSpc>
                <a:spcPct val="102857"/>
              </a:lnSpc>
              <a:spcBef>
                <a:spcPts val="900"/>
              </a:spcBef>
              <a:spcAft>
                <a:spcPts val="0"/>
              </a:spcAft>
              <a:buSzPts val="2100"/>
              <a:buNone/>
            </a:pPr>
            <a:r>
              <a:rPr lang="en-US"/>
              <a:t>By Diffie and Hellman in 1976 along with the exposition of public key concepts</a:t>
            </a:r>
            <a:endParaRPr/>
          </a:p>
          <a:p>
            <a:pPr indent="0" lvl="0" marL="0" rtl="0" algn="l">
              <a:lnSpc>
                <a:spcPct val="102857"/>
              </a:lnSpc>
              <a:spcBef>
                <a:spcPts val="900"/>
              </a:spcBef>
              <a:spcAft>
                <a:spcPts val="0"/>
              </a:spcAft>
              <a:buSzPts val="2100"/>
              <a:buNone/>
            </a:pPr>
            <a:r>
              <a:rPr lang="en-US"/>
              <a:t>Used in a number of commercial products</a:t>
            </a:r>
            <a:endParaRPr/>
          </a:p>
          <a:p>
            <a:pPr indent="0" lvl="0" marL="0" rtl="0" algn="l">
              <a:lnSpc>
                <a:spcPct val="102857"/>
              </a:lnSpc>
              <a:spcBef>
                <a:spcPts val="900"/>
              </a:spcBef>
              <a:spcAft>
                <a:spcPts val="0"/>
              </a:spcAft>
              <a:buSzPts val="2100"/>
              <a:buNone/>
            </a:pPr>
            <a:r>
              <a:rPr lang="en-US"/>
              <a:t>Practical method to exchange a secret key securely that can then be used for subsequent encryption of messages</a:t>
            </a:r>
            <a:endParaRPr/>
          </a:p>
          <a:p>
            <a:pPr indent="0" lvl="0" marL="0" rtl="0" algn="l">
              <a:lnSpc>
                <a:spcPct val="102857"/>
              </a:lnSpc>
              <a:spcBef>
                <a:spcPts val="900"/>
              </a:spcBef>
              <a:spcAft>
                <a:spcPts val="0"/>
              </a:spcAft>
              <a:buSzPts val="2100"/>
              <a:buNone/>
            </a:pPr>
            <a:r>
              <a:rPr lang="en-US"/>
              <a:t>Security relies on difficulty of computing discrete logarithms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80" name="Google Shape;580;p5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a:t>
            </a:r>
            <a:endParaRPr/>
          </a:p>
        </p:txBody>
      </p:sp>
      <p:sp>
        <p:nvSpPr>
          <p:cNvPr id="581" name="Google Shape;581;p52"/>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72000"/>
              </a:lnSpc>
              <a:spcBef>
                <a:spcPts val="0"/>
              </a:spcBef>
              <a:spcAft>
                <a:spcPts val="0"/>
              </a:spcAft>
              <a:buSzPts val="3000"/>
              <a:buNone/>
            </a:pPr>
            <a:r>
              <a:rPr lang="en-US" sz="3000">
                <a:solidFill>
                  <a:srgbClr val="990033"/>
                </a:solidFill>
                <a:latin typeface="Calibri"/>
                <a:ea typeface="Calibri"/>
                <a:cs typeface="Calibri"/>
                <a:sym typeface="Calibri"/>
              </a:rPr>
              <a:t>Example:</a:t>
            </a:r>
            <a:endParaRPr/>
          </a:p>
          <a:p>
            <a:pPr indent="0" lvl="0" marL="0" rtl="0" algn="l">
              <a:lnSpc>
                <a:spcPct val="90000"/>
              </a:lnSpc>
              <a:spcBef>
                <a:spcPts val="900"/>
              </a:spcBef>
              <a:spcAft>
                <a:spcPts val="0"/>
              </a:spcAft>
              <a:buSzPts val="2400"/>
              <a:buNone/>
            </a:pPr>
            <a:r>
              <a:rPr lang="en-US" sz="2400">
                <a:latin typeface="Calibri"/>
                <a:ea typeface="Calibri"/>
                <a:cs typeface="Calibri"/>
                <a:sym typeface="Calibri"/>
              </a:rPr>
              <a:t>Alice and Bob share “public” keys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They agree on two large numbers:  </a:t>
            </a:r>
            <a:r>
              <a:rPr lang="en-US" sz="2100">
                <a:solidFill>
                  <a:srgbClr val="3333CC"/>
                </a:solidFill>
                <a:latin typeface="Calibri"/>
                <a:ea typeface="Calibri"/>
                <a:cs typeface="Calibri"/>
                <a:sym typeface="Calibri"/>
              </a:rPr>
              <a:t>n, g </a:t>
            </a:r>
            <a:r>
              <a:rPr lang="en-US" sz="2100">
                <a:solidFill>
                  <a:srgbClr val="C00000"/>
                </a:solidFill>
                <a:latin typeface="Calibri"/>
                <a:ea typeface="Calibri"/>
                <a:cs typeface="Calibri"/>
                <a:sym typeface="Calibri"/>
              </a:rPr>
              <a:t>(publicly known numbers)</a:t>
            </a:r>
            <a:endParaRPr sz="2100">
              <a:latin typeface="Calibri"/>
              <a:ea typeface="Calibri"/>
              <a:cs typeface="Calibri"/>
              <a:sym typeface="Calibri"/>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n should be a prime number (at least 512 bits)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1 &lt; g &lt; n and g is a primitive root of 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3"/>
          <p:cNvSpPr txBox="1"/>
          <p:nvPr>
            <p:ph type="title"/>
          </p:nvPr>
        </p:nvSpPr>
        <p:spPr>
          <a:xfrm>
            <a:off x="628650" y="256699"/>
            <a:ext cx="7886700" cy="99417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PRIMITIVE ROOT</a:t>
            </a:r>
            <a:endParaRPr/>
          </a:p>
        </p:txBody>
      </p:sp>
      <p:sp>
        <p:nvSpPr>
          <p:cNvPr id="587" name="Google Shape;587;p53"/>
          <p:cNvSpPr txBox="1"/>
          <p:nvPr>
            <p:ph idx="1" type="body"/>
          </p:nvPr>
        </p:nvSpPr>
        <p:spPr>
          <a:xfrm>
            <a:off x="628650" y="858299"/>
            <a:ext cx="7886700" cy="356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1800">
                <a:latin typeface="Calibri"/>
                <a:ea typeface="Calibri"/>
                <a:cs typeface="Calibri"/>
                <a:sym typeface="Calibri"/>
              </a:rPr>
              <a:t>A primitive root </a:t>
            </a:r>
            <a:r>
              <a:rPr i="1" lang="en-US" sz="1800">
                <a:latin typeface="Calibri"/>
                <a:ea typeface="Calibri"/>
                <a:cs typeface="Calibri"/>
                <a:sym typeface="Calibri"/>
              </a:rPr>
              <a:t>a</a:t>
            </a:r>
            <a:r>
              <a:rPr lang="en-US" sz="1800">
                <a:latin typeface="Calibri"/>
                <a:ea typeface="Calibri"/>
                <a:cs typeface="Calibri"/>
                <a:sym typeface="Calibri"/>
              </a:rPr>
              <a:t> of a prime number </a:t>
            </a:r>
            <a:r>
              <a:rPr i="1" lang="en-US" sz="1800">
                <a:latin typeface="Calibri"/>
                <a:ea typeface="Calibri"/>
                <a:cs typeface="Calibri"/>
                <a:sym typeface="Calibri"/>
              </a:rPr>
              <a:t>q</a:t>
            </a:r>
            <a:r>
              <a:rPr lang="en-US" sz="1800">
                <a:latin typeface="Calibri"/>
                <a:ea typeface="Calibri"/>
                <a:cs typeface="Calibri"/>
                <a:sym typeface="Calibri"/>
              </a:rPr>
              <a:t> is a number whose powers successively generate all the elements mod </a:t>
            </a:r>
            <a:r>
              <a:rPr i="1" lang="en-US" sz="1800">
                <a:latin typeface="Calibri"/>
                <a:ea typeface="Calibri"/>
                <a:cs typeface="Calibri"/>
                <a:sym typeface="Calibri"/>
              </a:rPr>
              <a:t>q </a:t>
            </a:r>
            <a:r>
              <a:rPr lang="en-US" sz="1800">
                <a:latin typeface="Calibri"/>
                <a:ea typeface="Calibri"/>
                <a:cs typeface="Calibri"/>
                <a:sym typeface="Calibri"/>
              </a:rPr>
              <a:t>(from 1 to q-1).</a:t>
            </a:r>
            <a:endParaRPr/>
          </a:p>
          <a:p>
            <a:pPr indent="0" lvl="0" marL="0" rtl="0" algn="l">
              <a:lnSpc>
                <a:spcPct val="100000"/>
              </a:lnSpc>
              <a:spcBef>
                <a:spcPts val="900"/>
              </a:spcBef>
              <a:spcAft>
                <a:spcPts val="0"/>
              </a:spcAft>
              <a:buSzPts val="1800"/>
              <a:buNone/>
            </a:pPr>
            <a:r>
              <a:rPr lang="en-US" sz="1800">
                <a:solidFill>
                  <a:srgbClr val="366092"/>
                </a:solidFill>
                <a:latin typeface="Calibri"/>
                <a:ea typeface="Calibri"/>
                <a:cs typeface="Calibri"/>
                <a:sym typeface="Calibri"/>
              </a:rPr>
              <a:t>If </a:t>
            </a:r>
            <a:r>
              <a:rPr i="1" lang="en-US" sz="1800">
                <a:solidFill>
                  <a:srgbClr val="366092"/>
                </a:solidFill>
                <a:latin typeface="Calibri"/>
                <a:ea typeface="Calibri"/>
                <a:cs typeface="Calibri"/>
                <a:sym typeface="Calibri"/>
              </a:rPr>
              <a:t>a</a:t>
            </a:r>
            <a:r>
              <a:rPr lang="en-US" sz="1800">
                <a:solidFill>
                  <a:srgbClr val="366092"/>
                </a:solidFill>
                <a:latin typeface="Calibri"/>
                <a:ea typeface="Calibri"/>
                <a:cs typeface="Calibri"/>
                <a:sym typeface="Calibri"/>
              </a:rPr>
              <a:t> is a primitive root of the prime number </a:t>
            </a:r>
            <a:r>
              <a:rPr i="1" lang="en-US" sz="1800">
                <a:solidFill>
                  <a:srgbClr val="366092"/>
                </a:solidFill>
                <a:latin typeface="Calibri"/>
                <a:ea typeface="Calibri"/>
                <a:cs typeface="Calibri"/>
                <a:sym typeface="Calibri"/>
              </a:rPr>
              <a:t>q</a:t>
            </a:r>
            <a:r>
              <a:rPr lang="en-US" sz="1800">
                <a:solidFill>
                  <a:srgbClr val="366092"/>
                </a:solidFill>
                <a:latin typeface="Calibri"/>
                <a:ea typeface="Calibri"/>
                <a:cs typeface="Calibri"/>
                <a:sym typeface="Calibri"/>
              </a:rPr>
              <a:t>, then the numbers </a:t>
            </a:r>
            <a:endParaRPr/>
          </a:p>
          <a:p>
            <a:pPr indent="0" lvl="0" marL="0" rtl="0" algn="l">
              <a:lnSpc>
                <a:spcPct val="100000"/>
              </a:lnSpc>
              <a:spcBef>
                <a:spcPts val="900"/>
              </a:spcBef>
              <a:spcAft>
                <a:spcPts val="0"/>
              </a:spcAft>
              <a:buSzPts val="1800"/>
              <a:buNone/>
            </a:pPr>
            <a:r>
              <a:rPr lang="en-US" sz="1800">
                <a:solidFill>
                  <a:srgbClr val="366092"/>
                </a:solidFill>
                <a:latin typeface="Calibri"/>
                <a:ea typeface="Calibri"/>
                <a:cs typeface="Calibri"/>
                <a:sym typeface="Calibri"/>
              </a:rPr>
              <a:t>	a mod q, </a:t>
            </a:r>
            <a:r>
              <a:rPr b="1" lang="en-US" sz="1800">
                <a:solidFill>
                  <a:srgbClr val="366092"/>
                </a:solidFill>
                <a:latin typeface="Calibri"/>
                <a:ea typeface="Calibri"/>
                <a:cs typeface="Calibri"/>
                <a:sym typeface="Calibri"/>
              </a:rPr>
              <a:t>a </a:t>
            </a:r>
            <a:r>
              <a:rPr b="1" baseline="30000" lang="en-US" sz="1800">
                <a:solidFill>
                  <a:srgbClr val="366092"/>
                </a:solidFill>
                <a:latin typeface="Calibri"/>
                <a:ea typeface="Calibri"/>
                <a:cs typeface="Calibri"/>
                <a:sym typeface="Calibri"/>
              </a:rPr>
              <a:t>2 </a:t>
            </a:r>
            <a:r>
              <a:rPr lang="en-US" sz="1800">
                <a:solidFill>
                  <a:srgbClr val="366092"/>
                </a:solidFill>
                <a:latin typeface="Calibri"/>
                <a:ea typeface="Calibri"/>
                <a:cs typeface="Calibri"/>
                <a:sym typeface="Calibri"/>
              </a:rPr>
              <a:t>mod q, …, </a:t>
            </a:r>
            <a:r>
              <a:rPr b="1" lang="en-US" sz="1800">
                <a:solidFill>
                  <a:srgbClr val="366092"/>
                </a:solidFill>
                <a:latin typeface="Calibri"/>
                <a:ea typeface="Calibri"/>
                <a:cs typeface="Calibri"/>
                <a:sym typeface="Calibri"/>
              </a:rPr>
              <a:t>a </a:t>
            </a:r>
            <a:r>
              <a:rPr b="1" baseline="30000" lang="en-US" sz="1800">
                <a:solidFill>
                  <a:srgbClr val="366092"/>
                </a:solidFill>
                <a:latin typeface="Calibri"/>
                <a:ea typeface="Calibri"/>
                <a:cs typeface="Calibri"/>
                <a:sym typeface="Calibri"/>
              </a:rPr>
              <a:t>q-1 </a:t>
            </a:r>
            <a:r>
              <a:rPr lang="en-US" sz="1800">
                <a:solidFill>
                  <a:srgbClr val="366092"/>
                </a:solidFill>
                <a:latin typeface="Calibri"/>
                <a:ea typeface="Calibri"/>
                <a:cs typeface="Calibri"/>
                <a:sym typeface="Calibri"/>
              </a:rPr>
              <a:t>mod q </a:t>
            </a:r>
            <a:endParaRPr/>
          </a:p>
          <a:p>
            <a:pPr indent="0" lvl="0" marL="0" rtl="0" algn="l">
              <a:lnSpc>
                <a:spcPct val="100000"/>
              </a:lnSpc>
              <a:spcBef>
                <a:spcPts val="900"/>
              </a:spcBef>
              <a:spcAft>
                <a:spcPts val="0"/>
              </a:spcAft>
              <a:buSzPts val="1800"/>
              <a:buNone/>
            </a:pPr>
            <a:r>
              <a:rPr lang="en-US" sz="1800">
                <a:solidFill>
                  <a:srgbClr val="366092"/>
                </a:solidFill>
                <a:latin typeface="Calibri"/>
                <a:ea typeface="Calibri"/>
                <a:cs typeface="Calibri"/>
                <a:sym typeface="Calibri"/>
              </a:rPr>
              <a:t>	are distinct and consist of the integers from 1 through q-1.</a:t>
            </a:r>
            <a:endParaRPr/>
          </a:p>
          <a:p>
            <a:pPr indent="0" lvl="0" marL="0" rtl="0" algn="l">
              <a:lnSpc>
                <a:spcPct val="100000"/>
              </a:lnSpc>
              <a:spcBef>
                <a:spcPts val="900"/>
              </a:spcBef>
              <a:spcAft>
                <a:spcPts val="0"/>
              </a:spcAft>
              <a:buSzPts val="1800"/>
              <a:buNone/>
            </a:pPr>
            <a:r>
              <a:rPr lang="en-US" sz="1800">
                <a:latin typeface="Calibri"/>
                <a:ea typeface="Calibri"/>
                <a:cs typeface="Calibri"/>
                <a:sym typeface="Calibri"/>
              </a:rPr>
              <a:t>Example:</a:t>
            </a:r>
            <a:endParaRPr/>
          </a:p>
          <a:p>
            <a:pPr indent="0" lvl="1" marL="342900" rtl="0" algn="l">
              <a:lnSpc>
                <a:spcPct val="100000"/>
              </a:lnSpc>
              <a:spcBef>
                <a:spcPts val="900"/>
              </a:spcBef>
              <a:spcAft>
                <a:spcPts val="0"/>
              </a:spcAft>
              <a:buSzPts val="1500"/>
              <a:buNone/>
            </a:pPr>
            <a:r>
              <a:rPr lang="en-US" sz="1500">
                <a:latin typeface="Calibri"/>
                <a:ea typeface="Calibri"/>
                <a:cs typeface="Calibri"/>
                <a:sym typeface="Calibri"/>
              </a:rPr>
              <a:t>a = 3</a:t>
            </a:r>
            <a:endParaRPr/>
          </a:p>
          <a:p>
            <a:pPr indent="0" lvl="1" marL="342900" rtl="0" algn="l">
              <a:lnSpc>
                <a:spcPct val="100000"/>
              </a:lnSpc>
              <a:spcBef>
                <a:spcPts val="900"/>
              </a:spcBef>
              <a:spcAft>
                <a:spcPts val="0"/>
              </a:spcAft>
              <a:buSzPts val="1500"/>
              <a:buNone/>
            </a:pPr>
            <a:r>
              <a:rPr lang="en-US" sz="1500">
                <a:latin typeface="Calibri"/>
                <a:ea typeface="Calibri"/>
                <a:cs typeface="Calibri"/>
                <a:sym typeface="Calibri"/>
              </a:rPr>
              <a:t>q = 7</a:t>
            </a:r>
            <a:endParaRPr/>
          </a:p>
        </p:txBody>
      </p:sp>
      <p:pic>
        <p:nvPicPr>
          <p:cNvPr id="588" name="Google Shape;588;p53"/>
          <p:cNvPicPr preferRelativeResize="0"/>
          <p:nvPr/>
        </p:nvPicPr>
        <p:blipFill rotWithShape="1">
          <a:blip r:embed="rId3">
            <a:alphaModFix/>
          </a:blip>
          <a:srcRect b="0" l="0" r="0" t="0"/>
          <a:stretch/>
        </p:blipFill>
        <p:spPr>
          <a:xfrm>
            <a:off x="1920209" y="2644719"/>
            <a:ext cx="4924425" cy="18669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594" name="Google Shape;594;p5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a:t>
            </a:r>
            <a:endParaRPr/>
          </a:p>
        </p:txBody>
      </p:sp>
      <p:sp>
        <p:nvSpPr>
          <p:cNvPr id="595" name="Google Shape;595;p54"/>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72000"/>
              </a:lnSpc>
              <a:spcBef>
                <a:spcPts val="0"/>
              </a:spcBef>
              <a:spcAft>
                <a:spcPts val="0"/>
              </a:spcAft>
              <a:buSzPts val="3000"/>
              <a:buNone/>
            </a:pPr>
            <a:r>
              <a:rPr lang="en-US" sz="3000">
                <a:solidFill>
                  <a:srgbClr val="990033"/>
                </a:solidFill>
                <a:latin typeface="Calibri"/>
                <a:ea typeface="Calibri"/>
                <a:cs typeface="Calibri"/>
                <a:sym typeface="Calibri"/>
              </a:rPr>
              <a:t>Example:</a:t>
            </a:r>
            <a:endParaRPr/>
          </a:p>
          <a:p>
            <a:pPr indent="0" lvl="0" marL="0" rtl="0" algn="l">
              <a:lnSpc>
                <a:spcPct val="90000"/>
              </a:lnSpc>
              <a:spcBef>
                <a:spcPts val="900"/>
              </a:spcBef>
              <a:spcAft>
                <a:spcPts val="0"/>
              </a:spcAft>
              <a:buSzPts val="2400"/>
              <a:buNone/>
            </a:pPr>
            <a:r>
              <a:rPr lang="en-US" sz="2400">
                <a:latin typeface="Calibri"/>
                <a:ea typeface="Calibri"/>
                <a:cs typeface="Calibri"/>
                <a:sym typeface="Calibri"/>
              </a:rPr>
              <a:t>Alice and Bob share “public” numbers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They agree on two large numbers:  </a:t>
            </a:r>
            <a:r>
              <a:rPr lang="en-US" sz="2100">
                <a:solidFill>
                  <a:srgbClr val="3333CC"/>
                </a:solidFill>
                <a:latin typeface="Calibri"/>
                <a:ea typeface="Calibri"/>
                <a:cs typeface="Calibri"/>
                <a:sym typeface="Calibri"/>
              </a:rPr>
              <a:t>n, g </a:t>
            </a:r>
            <a:r>
              <a:rPr lang="en-US" sz="2100">
                <a:solidFill>
                  <a:srgbClr val="C00000"/>
                </a:solidFill>
                <a:latin typeface="Calibri"/>
                <a:ea typeface="Calibri"/>
                <a:cs typeface="Calibri"/>
                <a:sym typeface="Calibri"/>
              </a:rPr>
              <a:t>(publicly known numbers)</a:t>
            </a:r>
            <a:endParaRPr sz="2100">
              <a:latin typeface="Calibri"/>
              <a:ea typeface="Calibri"/>
              <a:cs typeface="Calibri"/>
              <a:sym typeface="Calibri"/>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n should be a prime number (at least 512 bits)</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1 &lt; g &lt; n and g is a primitive root of 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01" name="Google Shape;601;p5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a:t>
            </a:r>
            <a:endParaRPr/>
          </a:p>
        </p:txBody>
      </p:sp>
      <p:sp>
        <p:nvSpPr>
          <p:cNvPr id="602" name="Google Shape;602;p5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sz="2400">
                <a:solidFill>
                  <a:srgbClr val="990033"/>
                </a:solidFill>
                <a:latin typeface="Calibri"/>
                <a:ea typeface="Calibri"/>
                <a:cs typeface="Calibri"/>
                <a:sym typeface="Calibri"/>
              </a:rPr>
              <a:t>The Private Keys</a:t>
            </a:r>
            <a:endParaRPr/>
          </a:p>
          <a:p>
            <a:pPr indent="0" lvl="0" marL="0" rtl="0" algn="l">
              <a:lnSpc>
                <a:spcPct val="90000"/>
              </a:lnSpc>
              <a:spcBef>
                <a:spcPts val="900"/>
              </a:spcBef>
              <a:spcAft>
                <a:spcPts val="0"/>
              </a:spcAft>
              <a:buSzPts val="2400"/>
              <a:buNone/>
            </a:pPr>
            <a:r>
              <a:rPr lang="en-US" sz="2400">
                <a:latin typeface="Calibri"/>
                <a:ea typeface="Calibri"/>
                <a:cs typeface="Calibri"/>
                <a:sym typeface="Calibri"/>
              </a:rPr>
              <a:t>Alice needs a private key</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She chooses a large random integer, </a:t>
            </a:r>
            <a:r>
              <a:rPr lang="en-US" sz="2100">
                <a:solidFill>
                  <a:srgbClr val="3333CC"/>
                </a:solidFill>
                <a:latin typeface="Calibri"/>
                <a:ea typeface="Calibri"/>
                <a:cs typeface="Calibri"/>
                <a:sym typeface="Calibri"/>
              </a:rPr>
              <a:t>x</a:t>
            </a:r>
            <a:endParaRPr/>
          </a:p>
          <a:p>
            <a:pPr indent="0" lvl="0" marL="0" rtl="0" algn="l">
              <a:lnSpc>
                <a:spcPct val="90000"/>
              </a:lnSpc>
              <a:spcBef>
                <a:spcPts val="900"/>
              </a:spcBef>
              <a:spcAft>
                <a:spcPts val="0"/>
              </a:spcAft>
              <a:buSzPts val="2400"/>
              <a:buNone/>
            </a:pPr>
            <a:r>
              <a:rPr lang="en-US" sz="2400">
                <a:latin typeface="Calibri"/>
                <a:ea typeface="Calibri"/>
                <a:cs typeface="Calibri"/>
                <a:sym typeface="Calibri"/>
              </a:rPr>
              <a:t>Bob needs a private key</a:t>
            </a:r>
            <a:endParaRPr/>
          </a:p>
          <a:p>
            <a:pPr indent="-171450" lvl="1" marL="377190" rtl="0" algn="l">
              <a:lnSpc>
                <a:spcPct val="81428"/>
              </a:lnSpc>
              <a:spcBef>
                <a:spcPts val="900"/>
              </a:spcBef>
              <a:spcAft>
                <a:spcPts val="0"/>
              </a:spcAft>
              <a:buSzPts val="2100"/>
              <a:buChar char="▪"/>
            </a:pPr>
            <a:r>
              <a:rPr lang="en-US" sz="2100">
                <a:latin typeface="Calibri"/>
                <a:ea typeface="Calibri"/>
                <a:cs typeface="Calibri"/>
                <a:sym typeface="Calibri"/>
              </a:rPr>
              <a:t>He also chooses a large random integer, </a:t>
            </a:r>
            <a:r>
              <a:rPr lang="en-US" sz="2100">
                <a:solidFill>
                  <a:srgbClr val="3333CC"/>
                </a:solidFill>
                <a:latin typeface="Calibri"/>
                <a:ea typeface="Calibri"/>
                <a:cs typeface="Calibri"/>
                <a:sym typeface="Calibri"/>
              </a:rPr>
              <a:t>y</a:t>
            </a:r>
            <a:endParaRPr/>
          </a:p>
          <a:p>
            <a:pPr indent="0" lvl="0" marL="0" rtl="0" algn="l">
              <a:lnSpc>
                <a:spcPct val="102857"/>
              </a:lnSpc>
              <a:spcBef>
                <a:spcPts val="900"/>
              </a:spcBef>
              <a:spcAft>
                <a:spcPts val="0"/>
              </a:spcAft>
              <a:buSzPts val="2100"/>
              <a:buFont typeface="Helvetica Neue"/>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08" name="Google Shape;608;p56"/>
          <p:cNvSpPr txBox="1"/>
          <p:nvPr>
            <p:ph type="title"/>
          </p:nvPr>
        </p:nvSpPr>
        <p:spPr>
          <a:xfrm>
            <a:off x="427382" y="369974"/>
            <a:ext cx="6172200" cy="479822"/>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rgbClr val="A27E55"/>
              </a:buClr>
              <a:buSzPts val="3000"/>
              <a:buFont typeface="Rockwell"/>
              <a:buNone/>
            </a:pPr>
            <a:r>
              <a:rPr lang="en-US" sz="3000"/>
              <a:t>DIFFIE-HELLMAN</a:t>
            </a:r>
            <a:endParaRPr/>
          </a:p>
        </p:txBody>
      </p:sp>
      <p:sp>
        <p:nvSpPr>
          <p:cNvPr id="609" name="Google Shape;609;p56"/>
          <p:cNvSpPr/>
          <p:nvPr/>
        </p:nvSpPr>
        <p:spPr>
          <a:xfrm>
            <a:off x="639619" y="1401676"/>
            <a:ext cx="3655540" cy="33718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Alice uses her private key and the public numbers to compute X (cap X):</a:t>
            </a:r>
            <a:endParaRPr/>
          </a:p>
          <a:p>
            <a:pPr indent="-285750" lvl="1" marL="742950" marR="0" rtl="0" algn="l">
              <a:spcBef>
                <a:spcPts val="420"/>
              </a:spcBef>
              <a:spcAft>
                <a:spcPts val="0"/>
              </a:spcAft>
              <a:buClr>
                <a:schemeClr val="dk1"/>
              </a:buClr>
              <a:buSzPts val="2100"/>
              <a:buFont typeface="Times New Roman"/>
              <a:buChar char="–"/>
            </a:pPr>
            <a:r>
              <a:rPr b="1" i="0" lang="en-US" sz="2100" u="none" cap="none" strike="noStrike">
                <a:solidFill>
                  <a:schemeClr val="dk1"/>
                </a:solidFill>
                <a:latin typeface="Times New Roman"/>
                <a:ea typeface="Times New Roman"/>
                <a:cs typeface="Times New Roman"/>
                <a:sym typeface="Times New Roman"/>
              </a:rPr>
              <a:t>X = g </a:t>
            </a:r>
            <a:r>
              <a:rPr b="1" baseline="30000" i="0" lang="en-US" sz="2100" u="none" cap="none" strike="noStrike">
                <a:solidFill>
                  <a:schemeClr val="dk1"/>
                </a:solidFill>
                <a:latin typeface="Times New Roman"/>
                <a:ea typeface="Times New Roman"/>
                <a:cs typeface="Times New Roman"/>
                <a:sym typeface="Times New Roman"/>
              </a:rPr>
              <a:t>x</a:t>
            </a:r>
            <a:r>
              <a:rPr b="1" i="0" lang="en-US" sz="2100" u="none" cap="none" strike="noStrike">
                <a:solidFill>
                  <a:schemeClr val="dk1"/>
                </a:solidFill>
                <a:latin typeface="Times New Roman"/>
                <a:ea typeface="Times New Roman"/>
                <a:cs typeface="Times New Roman"/>
                <a:sym typeface="Times New Roman"/>
              </a:rPr>
              <a:t> mod n</a:t>
            </a:r>
            <a:endParaRPr/>
          </a:p>
          <a:p>
            <a:pPr indent="-342900" lvl="0" marL="342900" marR="0" rtl="0" algn="l">
              <a:spcBef>
                <a:spcPts val="42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Alice sends X (cap X) to Bob</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g, n public</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x private</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X sent to Bob</a:t>
            </a:r>
            <a:endParaRPr/>
          </a:p>
        </p:txBody>
      </p:sp>
      <p:sp>
        <p:nvSpPr>
          <p:cNvPr id="610" name="Google Shape;610;p56"/>
          <p:cNvSpPr/>
          <p:nvPr/>
        </p:nvSpPr>
        <p:spPr>
          <a:xfrm>
            <a:off x="4848843" y="1401676"/>
            <a:ext cx="3691054" cy="33718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Bob uses his private key and the public numbers to compute Y (cap Y):</a:t>
            </a:r>
            <a:endParaRPr/>
          </a:p>
          <a:p>
            <a:pPr indent="-285750" lvl="1" marL="742950" marR="0" rtl="0" algn="l">
              <a:spcBef>
                <a:spcPts val="420"/>
              </a:spcBef>
              <a:spcAft>
                <a:spcPts val="0"/>
              </a:spcAft>
              <a:buClr>
                <a:schemeClr val="dk1"/>
              </a:buClr>
              <a:buSzPts val="2100"/>
              <a:buFont typeface="Times New Roman"/>
              <a:buChar char="–"/>
            </a:pPr>
            <a:r>
              <a:rPr b="1" i="0" lang="en-US" sz="2100" u="none" cap="none" strike="noStrike">
                <a:solidFill>
                  <a:schemeClr val="dk1"/>
                </a:solidFill>
                <a:latin typeface="Times New Roman"/>
                <a:ea typeface="Times New Roman"/>
                <a:cs typeface="Times New Roman"/>
                <a:sym typeface="Times New Roman"/>
              </a:rPr>
              <a:t>Y = g </a:t>
            </a:r>
            <a:r>
              <a:rPr b="1" baseline="30000" i="0" lang="en-US" sz="2100" u="none" cap="none" strike="noStrike">
                <a:solidFill>
                  <a:schemeClr val="dk1"/>
                </a:solidFill>
                <a:latin typeface="Times New Roman"/>
                <a:ea typeface="Times New Roman"/>
                <a:cs typeface="Times New Roman"/>
                <a:sym typeface="Times New Roman"/>
              </a:rPr>
              <a:t>y</a:t>
            </a:r>
            <a:r>
              <a:rPr b="1" i="0" lang="en-US" sz="2100" u="none" cap="none" strike="noStrike">
                <a:solidFill>
                  <a:schemeClr val="dk1"/>
                </a:solidFill>
                <a:latin typeface="Times New Roman"/>
                <a:ea typeface="Times New Roman"/>
                <a:cs typeface="Times New Roman"/>
                <a:sym typeface="Times New Roman"/>
              </a:rPr>
              <a:t> mod n</a:t>
            </a:r>
            <a:endParaRPr b="0" i="0" sz="1050" u="none" cap="none" strike="noStrike">
              <a:solidFill>
                <a:schemeClr val="dk1"/>
              </a:solidFill>
              <a:latin typeface="Times New Roman"/>
              <a:ea typeface="Times New Roman"/>
              <a:cs typeface="Times New Roman"/>
              <a:sym typeface="Times New Roman"/>
            </a:endParaRPr>
          </a:p>
          <a:p>
            <a:pPr indent="-342900" lvl="0" marL="342900" marR="0" rtl="0" algn="l">
              <a:spcBef>
                <a:spcPts val="42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Bob sends Y (cap Y) to Alice</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g, n public</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y private</a:t>
            </a:r>
            <a:endParaRPr/>
          </a:p>
          <a:p>
            <a:pPr indent="-285750" lvl="1" marL="742950" marR="0" rtl="0" algn="l">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Y sent to Alice</a:t>
            </a:r>
            <a:endParaRPr/>
          </a:p>
          <a:p>
            <a:pPr indent="-209550" lvl="0" marL="342900" marR="0" rtl="0" algn="l">
              <a:spcBef>
                <a:spcPts val="420"/>
              </a:spcBef>
              <a:spcAft>
                <a:spcPts val="0"/>
              </a:spcAft>
              <a:buClr>
                <a:schemeClr val="dk1"/>
              </a:buClr>
              <a:buSzPts val="2100"/>
              <a:buFont typeface="Arial"/>
              <a:buNone/>
            </a:pPr>
            <a:r>
              <a:t/>
            </a:r>
            <a:endParaRPr sz="2100">
              <a:solidFill>
                <a:schemeClr val="dk1"/>
              </a:solidFill>
              <a:latin typeface="Times New Roman"/>
              <a:ea typeface="Times New Roman"/>
              <a:cs typeface="Times New Roman"/>
              <a:sym typeface="Times New Roman"/>
            </a:endParaRPr>
          </a:p>
        </p:txBody>
      </p:sp>
      <p:sp>
        <p:nvSpPr>
          <p:cNvPr id="611" name="Google Shape;611;p56"/>
          <p:cNvSpPr txBox="1"/>
          <p:nvPr/>
        </p:nvSpPr>
        <p:spPr>
          <a:xfrm>
            <a:off x="1038639" y="887067"/>
            <a:ext cx="2857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90033"/>
                </a:solidFill>
                <a:latin typeface="Arial"/>
                <a:ea typeface="Arial"/>
                <a:cs typeface="Arial"/>
                <a:sym typeface="Arial"/>
              </a:rPr>
              <a:t>The Exchange, part 1</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17" name="Google Shape;617;p57"/>
          <p:cNvSpPr txBox="1"/>
          <p:nvPr>
            <p:ph type="title"/>
          </p:nvPr>
        </p:nvSpPr>
        <p:spPr>
          <a:xfrm>
            <a:off x="472109" y="355066"/>
            <a:ext cx="6172200" cy="59412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a:t>
            </a:r>
            <a:endParaRPr/>
          </a:p>
        </p:txBody>
      </p:sp>
      <p:sp>
        <p:nvSpPr>
          <p:cNvPr id="618" name="Google Shape;618;p57"/>
          <p:cNvSpPr txBox="1"/>
          <p:nvPr>
            <p:ph idx="1" type="body"/>
          </p:nvPr>
        </p:nvSpPr>
        <p:spPr>
          <a:xfrm>
            <a:off x="993914" y="936764"/>
            <a:ext cx="6172200" cy="3851672"/>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Font typeface="Helvetica Neue"/>
              <a:buNone/>
            </a:pPr>
            <a:r>
              <a:rPr lang="en-US">
                <a:solidFill>
                  <a:srgbClr val="990033"/>
                </a:solidFill>
              </a:rPr>
              <a:t>The Exchange, part 2</a:t>
            </a:r>
            <a:endParaRPr/>
          </a:p>
        </p:txBody>
      </p:sp>
      <p:sp>
        <p:nvSpPr>
          <p:cNvPr id="619" name="Google Shape;619;p57"/>
          <p:cNvSpPr/>
          <p:nvPr/>
        </p:nvSpPr>
        <p:spPr>
          <a:xfrm>
            <a:off x="535259" y="1436204"/>
            <a:ext cx="3639176" cy="33718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Alice computes k1 as follows</a:t>
            </a:r>
            <a:endParaRPr/>
          </a:p>
          <a:p>
            <a:pPr indent="-285750" lvl="1" marL="742950" marR="0" rtl="0" algn="l">
              <a:spcBef>
                <a:spcPts val="420"/>
              </a:spcBef>
              <a:spcAft>
                <a:spcPts val="0"/>
              </a:spcAft>
              <a:buClr>
                <a:schemeClr val="dk1"/>
              </a:buClr>
              <a:buSzPts val="2100"/>
              <a:buFont typeface="Times New Roman"/>
              <a:buChar char="–"/>
            </a:pPr>
            <a:r>
              <a:rPr b="1" i="0" lang="en-US" sz="2100" u="none" cap="none" strike="noStrike">
                <a:solidFill>
                  <a:schemeClr val="dk1"/>
                </a:solidFill>
                <a:latin typeface="Times New Roman"/>
                <a:ea typeface="Times New Roman"/>
                <a:cs typeface="Times New Roman"/>
                <a:sym typeface="Times New Roman"/>
              </a:rPr>
              <a:t>k1 = Y</a:t>
            </a:r>
            <a:r>
              <a:rPr b="1" baseline="30000" i="0" lang="en-US" sz="2100" u="none" cap="none" strike="noStrike">
                <a:solidFill>
                  <a:schemeClr val="dk1"/>
                </a:solidFill>
                <a:latin typeface="Times New Roman"/>
                <a:ea typeface="Times New Roman"/>
                <a:cs typeface="Times New Roman"/>
                <a:sym typeface="Times New Roman"/>
              </a:rPr>
              <a:t>x</a:t>
            </a:r>
            <a:r>
              <a:rPr b="1" i="0" lang="en-US" sz="2100" u="none" cap="none" strike="noStrike">
                <a:solidFill>
                  <a:schemeClr val="dk1"/>
                </a:solidFill>
                <a:latin typeface="Times New Roman"/>
                <a:ea typeface="Times New Roman"/>
                <a:cs typeface="Times New Roman"/>
                <a:sym typeface="Times New Roman"/>
              </a:rPr>
              <a:t> mod n</a:t>
            </a:r>
            <a:endParaRPr/>
          </a:p>
          <a:p>
            <a:pPr indent="-342900" lvl="0" marL="342900" marR="0" rtl="0" algn="l">
              <a:spcBef>
                <a:spcPts val="420"/>
              </a:spcBef>
              <a:spcAft>
                <a:spcPts val="0"/>
              </a:spcAft>
              <a:buClr>
                <a:srgbClr val="000099"/>
              </a:buClr>
              <a:buSzPts val="2100"/>
              <a:buFont typeface="Times New Roman"/>
              <a:buChar char="•"/>
            </a:pPr>
            <a:r>
              <a:rPr lang="en-US" sz="2100">
                <a:solidFill>
                  <a:srgbClr val="000099"/>
                </a:solidFill>
                <a:latin typeface="Times New Roman"/>
                <a:ea typeface="Times New Roman"/>
                <a:cs typeface="Times New Roman"/>
                <a:sym typeface="Times New Roman"/>
              </a:rPr>
              <a:t>The keys</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x is private </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n is public</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Y is from Bob</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k1 is computed</a:t>
            </a:r>
            <a:endParaRPr/>
          </a:p>
          <a:p>
            <a:pPr indent="-152400" lvl="1" marL="742950" marR="0" rtl="0" algn="l">
              <a:spcBef>
                <a:spcPts val="420"/>
              </a:spcBef>
              <a:spcAft>
                <a:spcPts val="0"/>
              </a:spcAft>
              <a:buClr>
                <a:schemeClr val="dk1"/>
              </a:buClr>
              <a:buSzPts val="2100"/>
              <a:buFont typeface="Arial"/>
              <a:buNone/>
            </a:pPr>
            <a:r>
              <a:t/>
            </a:r>
            <a:endParaRPr b="1" i="0" sz="2100" u="none" cap="none" strike="noStrike">
              <a:solidFill>
                <a:schemeClr val="dk1"/>
              </a:solidFill>
              <a:latin typeface="Times New Roman"/>
              <a:ea typeface="Times New Roman"/>
              <a:cs typeface="Times New Roman"/>
              <a:sym typeface="Times New Roman"/>
            </a:endParaRPr>
          </a:p>
        </p:txBody>
      </p:sp>
      <p:sp>
        <p:nvSpPr>
          <p:cNvPr id="620" name="Google Shape;620;p57"/>
          <p:cNvSpPr/>
          <p:nvPr/>
        </p:nvSpPr>
        <p:spPr>
          <a:xfrm>
            <a:off x="4817993" y="1451113"/>
            <a:ext cx="3562148" cy="33718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Bob computes k2 as follows</a:t>
            </a:r>
            <a:endParaRPr/>
          </a:p>
          <a:p>
            <a:pPr indent="-285750" lvl="1" marL="742950" marR="0" rtl="0" algn="l">
              <a:spcBef>
                <a:spcPts val="420"/>
              </a:spcBef>
              <a:spcAft>
                <a:spcPts val="0"/>
              </a:spcAft>
              <a:buClr>
                <a:schemeClr val="dk1"/>
              </a:buClr>
              <a:buSzPts val="2100"/>
              <a:buFont typeface="Times New Roman"/>
              <a:buChar char="–"/>
            </a:pPr>
            <a:r>
              <a:rPr b="1" i="0" lang="en-US" sz="2100" u="none" cap="none" strike="noStrike">
                <a:solidFill>
                  <a:schemeClr val="dk1"/>
                </a:solidFill>
                <a:latin typeface="Times New Roman"/>
                <a:ea typeface="Times New Roman"/>
                <a:cs typeface="Times New Roman"/>
                <a:sym typeface="Times New Roman"/>
              </a:rPr>
              <a:t>k2 = X</a:t>
            </a:r>
            <a:r>
              <a:rPr b="1" baseline="30000" i="0" lang="en-US" sz="2100" u="none" cap="none" strike="noStrike">
                <a:solidFill>
                  <a:schemeClr val="dk1"/>
                </a:solidFill>
                <a:latin typeface="Times New Roman"/>
                <a:ea typeface="Times New Roman"/>
                <a:cs typeface="Times New Roman"/>
                <a:sym typeface="Times New Roman"/>
              </a:rPr>
              <a:t>y</a:t>
            </a:r>
            <a:r>
              <a:rPr b="1" i="0" lang="en-US" sz="2100" u="none" cap="none" strike="noStrike">
                <a:solidFill>
                  <a:schemeClr val="dk1"/>
                </a:solidFill>
                <a:latin typeface="Times New Roman"/>
                <a:ea typeface="Times New Roman"/>
                <a:cs typeface="Times New Roman"/>
                <a:sym typeface="Times New Roman"/>
              </a:rPr>
              <a:t> mod n</a:t>
            </a:r>
            <a:endParaRPr/>
          </a:p>
          <a:p>
            <a:pPr indent="-342900" lvl="0" marL="342900" marR="0" rtl="0" algn="l">
              <a:spcBef>
                <a:spcPts val="420"/>
              </a:spcBef>
              <a:spcAft>
                <a:spcPts val="0"/>
              </a:spcAft>
              <a:buClr>
                <a:srgbClr val="000099"/>
              </a:buClr>
              <a:buSzPts val="2100"/>
              <a:buFont typeface="Times New Roman"/>
              <a:buChar char="•"/>
            </a:pPr>
            <a:r>
              <a:rPr lang="en-US" sz="2100">
                <a:solidFill>
                  <a:srgbClr val="000099"/>
                </a:solidFill>
                <a:latin typeface="Times New Roman"/>
                <a:ea typeface="Times New Roman"/>
                <a:cs typeface="Times New Roman"/>
                <a:sym typeface="Times New Roman"/>
              </a:rPr>
              <a:t>The keys</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y is private </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n is public</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X is from Alice</a:t>
            </a:r>
            <a:endParaRPr/>
          </a:p>
          <a:p>
            <a:pPr indent="-285750" lvl="1" marL="742950" marR="0" rtl="0" algn="l">
              <a:spcBef>
                <a:spcPts val="420"/>
              </a:spcBef>
              <a:spcAft>
                <a:spcPts val="0"/>
              </a:spcAft>
              <a:buClr>
                <a:schemeClr val="dk1"/>
              </a:buClr>
              <a:buSzPts val="2100"/>
              <a:buFont typeface="Times New Roman"/>
              <a:buChar char="–"/>
            </a:pPr>
            <a:r>
              <a:rPr b="0" i="0" lang="en-US" sz="2100" u="none" cap="none" strike="noStrike">
                <a:solidFill>
                  <a:schemeClr val="dk1"/>
                </a:solidFill>
                <a:latin typeface="Times New Roman"/>
                <a:ea typeface="Times New Roman"/>
                <a:cs typeface="Times New Roman"/>
                <a:sym typeface="Times New Roman"/>
              </a:rPr>
              <a:t>k2 is computed</a:t>
            </a:r>
            <a:endParaRPr/>
          </a:p>
          <a:p>
            <a:pPr indent="-152400" lvl="0" marL="342900" marR="0" rtl="0" algn="l">
              <a:spcBef>
                <a:spcPts val="600"/>
              </a:spcBef>
              <a:spcAft>
                <a:spcPts val="0"/>
              </a:spcAft>
              <a:buClr>
                <a:schemeClr val="dk1"/>
              </a:buClr>
              <a:buSzPts val="3000"/>
              <a:buFont typeface="Arial"/>
              <a:buNone/>
            </a:pPr>
            <a:r>
              <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26" name="Google Shape;626;p5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a:t>
            </a:r>
            <a:endParaRPr/>
          </a:p>
        </p:txBody>
      </p:sp>
      <p:sp>
        <p:nvSpPr>
          <p:cNvPr id="627" name="Google Shape;627;p5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3000"/>
              <a:buFont typeface="Helvetica Neue"/>
              <a:buNone/>
            </a:pPr>
            <a:r>
              <a:rPr b="1" lang="en-US" sz="2800"/>
              <a:t>		 </a:t>
            </a:r>
            <a:r>
              <a:rPr lang="en-US" sz="2200">
                <a:solidFill>
                  <a:srgbClr val="990033"/>
                </a:solidFill>
              </a:rPr>
              <a:t>Keys K1 and K2 are identical!</a:t>
            </a:r>
            <a:r>
              <a:rPr b="1" lang="en-US" sz="2800"/>
              <a:t> 	</a:t>
            </a:r>
            <a:endParaRPr sz="1900"/>
          </a:p>
          <a:p>
            <a:pPr indent="0" lvl="0" marL="0" rtl="0" algn="l">
              <a:lnSpc>
                <a:spcPct val="80000"/>
              </a:lnSpc>
              <a:spcBef>
                <a:spcPts val="900"/>
              </a:spcBef>
              <a:spcAft>
                <a:spcPts val="0"/>
              </a:spcAft>
              <a:buSzPts val="3000"/>
              <a:buFont typeface="Helvetica Neue"/>
              <a:buNone/>
            </a:pPr>
            <a:r>
              <a:rPr b="1" lang="en-US" sz="2800"/>
              <a:t>			</a:t>
            </a:r>
            <a:r>
              <a:rPr b="1" lang="en-US" sz="2500"/>
              <a:t>k2 </a:t>
            </a:r>
            <a:r>
              <a:rPr lang="en-US" sz="2500"/>
              <a:t>= X</a:t>
            </a:r>
            <a:r>
              <a:rPr baseline="30000" lang="en-US" sz="2500"/>
              <a:t>y</a:t>
            </a:r>
            <a:r>
              <a:rPr lang="en-US" sz="2500"/>
              <a:t> mod n</a:t>
            </a:r>
            <a:endParaRPr sz="1900"/>
          </a:p>
          <a:p>
            <a:pPr indent="0" lvl="0" marL="0" rtl="0" algn="l">
              <a:lnSpc>
                <a:spcPct val="80000"/>
              </a:lnSpc>
              <a:spcBef>
                <a:spcPts val="900"/>
              </a:spcBef>
              <a:spcAft>
                <a:spcPts val="0"/>
              </a:spcAft>
              <a:buSzPts val="2400"/>
              <a:buFont typeface="Helvetica Neue"/>
              <a:buNone/>
            </a:pPr>
            <a:r>
              <a:rPr lang="en-US" sz="2200"/>
              <a:t>			     = (g</a:t>
            </a:r>
            <a:r>
              <a:rPr baseline="30000" lang="en-US" sz="2200"/>
              <a:t>x </a:t>
            </a:r>
            <a:r>
              <a:rPr lang="en-US" sz="2200"/>
              <a:t>mod n)</a:t>
            </a:r>
            <a:r>
              <a:rPr baseline="30000" lang="en-US" sz="2200"/>
              <a:t>y</a:t>
            </a:r>
            <a:r>
              <a:rPr lang="en-US" sz="2200"/>
              <a:t> mod n</a:t>
            </a:r>
            <a:endParaRPr sz="1900"/>
          </a:p>
          <a:p>
            <a:pPr indent="-171450" lvl="1" marL="377190" rtl="0" algn="l">
              <a:lnSpc>
                <a:spcPct val="80000"/>
              </a:lnSpc>
              <a:spcBef>
                <a:spcPts val="900"/>
              </a:spcBef>
              <a:spcAft>
                <a:spcPts val="0"/>
              </a:spcAft>
              <a:buSzPts val="2100"/>
              <a:buFont typeface="Helvetica Neue"/>
              <a:buNone/>
            </a:pPr>
            <a:r>
              <a:rPr lang="en-US" sz="1900"/>
              <a:t>			      = (g</a:t>
            </a:r>
            <a:r>
              <a:rPr baseline="30000" lang="en-US" sz="1900"/>
              <a:t>xy</a:t>
            </a:r>
            <a:r>
              <a:rPr lang="en-US" sz="1900"/>
              <a:t>) mod n</a:t>
            </a:r>
            <a:endParaRPr sz="1600"/>
          </a:p>
          <a:p>
            <a:pPr indent="-171450" lvl="1" marL="377190" rtl="0" algn="l">
              <a:lnSpc>
                <a:spcPct val="80000"/>
              </a:lnSpc>
              <a:spcBef>
                <a:spcPts val="900"/>
              </a:spcBef>
              <a:spcAft>
                <a:spcPts val="0"/>
              </a:spcAft>
              <a:buSzPts val="2100"/>
              <a:buFont typeface="Helvetica Neue"/>
              <a:buNone/>
            </a:pPr>
            <a:r>
              <a:rPr lang="en-US" sz="1900"/>
              <a:t>	      	      = (g</a:t>
            </a:r>
            <a:r>
              <a:rPr baseline="30000" lang="en-US" sz="1900"/>
              <a:t>yx</a:t>
            </a:r>
            <a:r>
              <a:rPr lang="en-US" sz="1900"/>
              <a:t>) mod n</a:t>
            </a:r>
            <a:endParaRPr sz="1600"/>
          </a:p>
          <a:p>
            <a:pPr indent="-171450" lvl="1" marL="377190" rtl="0" algn="l">
              <a:lnSpc>
                <a:spcPct val="80000"/>
              </a:lnSpc>
              <a:spcBef>
                <a:spcPts val="900"/>
              </a:spcBef>
              <a:spcAft>
                <a:spcPts val="0"/>
              </a:spcAft>
              <a:buSzPts val="2100"/>
              <a:buFont typeface="Helvetica Neue"/>
              <a:buNone/>
            </a:pPr>
            <a:r>
              <a:rPr lang="en-US" sz="1900"/>
              <a:t> 			      = (g</a:t>
            </a:r>
            <a:r>
              <a:rPr baseline="30000" lang="en-US" sz="1900"/>
              <a:t>y </a:t>
            </a:r>
            <a:r>
              <a:rPr lang="en-US" sz="1900"/>
              <a:t>mod n)</a:t>
            </a:r>
            <a:r>
              <a:rPr baseline="30000" lang="en-US" sz="1900"/>
              <a:t>x</a:t>
            </a:r>
            <a:r>
              <a:rPr lang="en-US" sz="1900"/>
              <a:t> mod n</a:t>
            </a:r>
            <a:endParaRPr sz="1600"/>
          </a:p>
          <a:p>
            <a:pPr indent="-171450" lvl="1" marL="377190" rtl="0" algn="l">
              <a:lnSpc>
                <a:spcPct val="80000"/>
              </a:lnSpc>
              <a:spcBef>
                <a:spcPts val="900"/>
              </a:spcBef>
              <a:spcAft>
                <a:spcPts val="0"/>
              </a:spcAft>
              <a:buSzPts val="2100"/>
              <a:buFont typeface="Helvetica Neue"/>
              <a:buNone/>
            </a:pPr>
            <a:r>
              <a:rPr lang="en-US" sz="1900"/>
              <a:t> 			      = (Y)</a:t>
            </a:r>
            <a:r>
              <a:rPr baseline="30000" lang="en-US" sz="1900"/>
              <a:t>x</a:t>
            </a:r>
            <a:r>
              <a:rPr lang="en-US" sz="1900"/>
              <a:t> mod n</a:t>
            </a:r>
            <a:endParaRPr sz="1600"/>
          </a:p>
          <a:p>
            <a:pPr indent="-171450" lvl="1" marL="377190" rtl="0" algn="l">
              <a:lnSpc>
                <a:spcPct val="80000"/>
              </a:lnSpc>
              <a:spcBef>
                <a:spcPts val="900"/>
              </a:spcBef>
              <a:spcAft>
                <a:spcPts val="0"/>
              </a:spcAft>
              <a:buSzPts val="2100"/>
              <a:buFont typeface="Helvetica Neue"/>
              <a:buNone/>
            </a:pPr>
            <a:r>
              <a:rPr lang="en-US" sz="1900"/>
              <a:t>			      = </a:t>
            </a:r>
            <a:r>
              <a:rPr b="1" lang="en-US" sz="2200"/>
              <a:t>k1</a:t>
            </a:r>
            <a:endParaRPr sz="1600"/>
          </a:p>
          <a:p>
            <a:pPr indent="-171450" lvl="1" marL="377190" rtl="0" algn="l">
              <a:lnSpc>
                <a:spcPct val="80000"/>
              </a:lnSpc>
              <a:spcBef>
                <a:spcPts val="900"/>
              </a:spcBef>
              <a:spcAft>
                <a:spcPts val="0"/>
              </a:spcAft>
              <a:buSzPts val="2400"/>
              <a:buFont typeface="Helvetica Neue"/>
              <a:buNone/>
            </a:pPr>
            <a:r>
              <a:rPr b="1" lang="en-US" sz="2200">
                <a:solidFill>
                  <a:srgbClr val="C00000"/>
                </a:solidFill>
              </a:rPr>
              <a:t>Alice and Bob now have a shared secret key </a:t>
            </a:r>
            <a:r>
              <a:rPr b="1" i="1" lang="en-US" sz="2200">
                <a:solidFill>
                  <a:srgbClr val="C00000"/>
                </a:solidFill>
              </a:rPr>
              <a:t>k (= k1 = k2)</a:t>
            </a:r>
            <a:endParaRPr sz="2200">
              <a:solidFill>
                <a:srgbClr val="C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5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descr="_DIFFHEL" id="633" name="Google Shape;633;p59"/>
          <p:cNvPicPr preferRelativeResize="0"/>
          <p:nvPr>
            <p:ph idx="2" type="body"/>
          </p:nvPr>
        </p:nvPicPr>
        <p:blipFill rotWithShape="1">
          <a:blip r:embed="rId3">
            <a:alphaModFix/>
          </a:blip>
          <a:srcRect b="0" l="0" r="0" t="0"/>
          <a:stretch/>
        </p:blipFill>
        <p:spPr>
          <a:xfrm>
            <a:off x="1641602" y="1009266"/>
            <a:ext cx="5233500" cy="3232200"/>
          </a:xfrm>
          <a:prstGeom prst="rect">
            <a:avLst/>
          </a:prstGeom>
          <a:noFill/>
          <a:ln>
            <a:noFill/>
          </a:ln>
        </p:spPr>
      </p:pic>
      <p:sp>
        <p:nvSpPr>
          <p:cNvPr id="634" name="Google Shape;634;p59"/>
          <p:cNvSpPr txBox="1"/>
          <p:nvPr/>
        </p:nvSpPr>
        <p:spPr>
          <a:xfrm>
            <a:off x="6835205" y="1957956"/>
            <a:ext cx="16575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the g in our example</a:t>
            </a:r>
            <a:endParaRPr/>
          </a:p>
        </p:txBody>
      </p:sp>
      <p:cxnSp>
        <p:nvCxnSpPr>
          <p:cNvPr id="635" name="Google Shape;635;p59"/>
          <p:cNvCxnSpPr/>
          <p:nvPr/>
        </p:nvCxnSpPr>
        <p:spPr>
          <a:xfrm flipH="1">
            <a:off x="5267399" y="2072289"/>
            <a:ext cx="1567800" cy="531600"/>
          </a:xfrm>
          <a:prstGeom prst="straightConnector1">
            <a:avLst/>
          </a:prstGeom>
          <a:noFill/>
          <a:ln cap="flat" cmpd="sng" w="9525">
            <a:solidFill>
              <a:schemeClr val="dk1"/>
            </a:solidFill>
            <a:prstDash val="solid"/>
            <a:round/>
            <a:headEnd len="med" w="med" type="none"/>
            <a:tailEnd len="med" w="med" type="triangle"/>
          </a:ln>
        </p:spPr>
      </p:cxnSp>
      <p:sp>
        <p:nvSpPr>
          <p:cNvPr id="636" name="Google Shape;636;p59"/>
          <p:cNvSpPr txBox="1"/>
          <p:nvPr>
            <p:ph type="title"/>
          </p:nvPr>
        </p:nvSpPr>
        <p:spPr>
          <a:xfrm>
            <a:off x="628650" y="273847"/>
            <a:ext cx="7886700" cy="531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DIFFIE-HELLMAN EXAMPLE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TERMINOLOGY (2) </a:t>
            </a:r>
            <a:endParaRPr/>
          </a:p>
        </p:txBody>
      </p:sp>
      <p:sp>
        <p:nvSpPr>
          <p:cNvPr id="269" name="Google Shape;269;p6"/>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b="1" lang="en-US" sz="1600"/>
              <a:t>Encryption (encode, encipher) </a:t>
            </a:r>
            <a:r>
              <a:rPr lang="en-US" sz="1600"/>
              <a:t>- Conversion of plaintext to ciphertext through the use of a cryptographic algorithm. </a:t>
            </a:r>
            <a:endParaRPr/>
          </a:p>
          <a:p>
            <a:pPr indent="0" lvl="0" marL="0" rtl="0" algn="l">
              <a:lnSpc>
                <a:spcPct val="100000"/>
              </a:lnSpc>
              <a:spcBef>
                <a:spcPts val="900"/>
              </a:spcBef>
              <a:spcAft>
                <a:spcPts val="0"/>
              </a:spcAft>
              <a:buSzPts val="1600"/>
              <a:buNone/>
            </a:pPr>
            <a:r>
              <a:rPr b="1" lang="en-US" sz="1600"/>
              <a:t>Decryption (decode, decipher) </a:t>
            </a:r>
            <a:r>
              <a:rPr lang="en-US" sz="1600"/>
              <a:t>- Conversion of ciphertext to plaintext through the use of a cryptographic algorithm. </a:t>
            </a:r>
            <a:endParaRPr/>
          </a:p>
          <a:p>
            <a:pPr indent="0" lvl="0" marL="0" rtl="0" algn="l">
              <a:lnSpc>
                <a:spcPct val="100000"/>
              </a:lnSpc>
              <a:spcBef>
                <a:spcPts val="900"/>
              </a:spcBef>
              <a:spcAft>
                <a:spcPts val="0"/>
              </a:spcAft>
              <a:buSzPts val="1600"/>
              <a:buNone/>
            </a:pPr>
            <a:r>
              <a:rPr b="1" lang="en-US" sz="1600"/>
              <a:t>Cryptology</a:t>
            </a:r>
            <a:r>
              <a:rPr lang="en-US" sz="1600"/>
              <a:t> - The science that deals with hidden, disguised, or encrypted communications. It includes communications security and communications intelligence. </a:t>
            </a:r>
            <a:endParaRPr/>
          </a:p>
          <a:p>
            <a:pPr indent="0" lvl="0" marL="0" rtl="0" algn="l">
              <a:lnSpc>
                <a:spcPct val="100000"/>
              </a:lnSpc>
              <a:spcBef>
                <a:spcPts val="900"/>
              </a:spcBef>
              <a:spcAft>
                <a:spcPts val="0"/>
              </a:spcAft>
              <a:buSzPts val="1600"/>
              <a:buNone/>
            </a:pPr>
            <a:r>
              <a:rPr b="1" lang="en-US" sz="1600"/>
              <a:t>Cryptanalysis</a:t>
            </a:r>
            <a:r>
              <a:rPr lang="en-US" sz="1600"/>
              <a:t> – The study of mathematical techniques for attempting to improve or defeat cryptographic techniques and information-system security. This includes the process of looking for errors or weaknesses in the implementation of an algorithm or in the algorithm itself.</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dfcf7b0722_1_0"/>
          <p:cNvSpPr txBox="1"/>
          <p:nvPr>
            <p:ph type="title"/>
          </p:nvPr>
        </p:nvSpPr>
        <p:spPr>
          <a:xfrm>
            <a:off x="628650" y="273844"/>
            <a:ext cx="7886700" cy="68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DIFFIE HELLMAN GROUPS</a:t>
            </a:r>
            <a:endParaRPr/>
          </a:p>
        </p:txBody>
      </p:sp>
      <p:sp>
        <p:nvSpPr>
          <p:cNvPr id="643" name="Google Shape;643;gdfcf7b0722_1_0"/>
          <p:cNvSpPr txBox="1"/>
          <p:nvPr>
            <p:ph idx="1" type="body"/>
          </p:nvPr>
        </p:nvSpPr>
        <p:spPr>
          <a:xfrm>
            <a:off x="870925" y="1033400"/>
            <a:ext cx="7644300" cy="3599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1400">
                <a:solidFill>
                  <a:schemeClr val="dk1"/>
                </a:solidFill>
                <a:latin typeface="Arial"/>
                <a:ea typeface="Arial"/>
                <a:cs typeface="Arial"/>
                <a:sym typeface="Arial"/>
              </a:rPr>
              <a:t>The 1024 bit MODP group , group 1</a:t>
            </a:r>
            <a:r>
              <a:rPr lang="en-US" sz="1400">
                <a:solidFill>
                  <a:schemeClr val="dk1"/>
                </a:solidFill>
                <a:uFill>
                  <a:noFill/>
                </a:uFill>
                <a:latin typeface="Arial"/>
                <a:ea typeface="Arial"/>
                <a:cs typeface="Arial"/>
                <a:sym typeface="Arial"/>
                <a:hlinkClick r:id="rId3">
                  <a:extLst>
                    <a:ext uri="{A12FA001-AC4F-418D-AE19-62706E023703}">
                      <ahyp:hlinkClr val="tx"/>
                    </a:ext>
                  </a:extLst>
                </a:hlinkClick>
              </a:rPr>
              <a:t> </a:t>
            </a:r>
            <a:r>
              <a:rPr lang="en-US" sz="1400" u="sng">
                <a:solidFill>
                  <a:schemeClr val="hlink"/>
                </a:solidFill>
                <a:latin typeface="Arial"/>
                <a:ea typeface="Arial"/>
                <a:cs typeface="Arial"/>
                <a:sym typeface="Arial"/>
                <a:hlinkClick r:id="rId4"/>
              </a:rPr>
              <a:t>(from RFC 2409)</a:t>
            </a:r>
            <a:endParaRPr sz="1400" u="sng">
              <a:solidFill>
                <a:schemeClr val="hlink"/>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u="sng">
              <a:solidFill>
                <a:schemeClr val="hlink"/>
              </a:solidFill>
              <a:latin typeface="Arial"/>
              <a:ea typeface="Arial"/>
              <a:cs typeface="Arial"/>
              <a:sym typeface="Arial"/>
            </a:endParaRPr>
          </a:p>
          <a:p>
            <a:pPr indent="0" lvl="0" marL="0" rtl="0" algn="l">
              <a:lnSpc>
                <a:spcPct val="115000"/>
              </a:lnSpc>
              <a:spcBef>
                <a:spcPts val="0"/>
              </a:spcBef>
              <a:spcAft>
                <a:spcPts val="0"/>
              </a:spcAft>
              <a:buNone/>
            </a:pPr>
            <a:r>
              <a:rPr lang="en-US" sz="1400">
                <a:solidFill>
                  <a:schemeClr val="dk1"/>
                </a:solidFill>
                <a:latin typeface="Arial"/>
                <a:ea typeface="Arial"/>
                <a:cs typeface="Arial"/>
                <a:sym typeface="Arial"/>
              </a:rPr>
              <a:t>The prime is 2^1024 - 2^960 - 1 + 2^64 * { [2^894 pi] + 129093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Its hexadecimal value is</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Consolas"/>
                <a:ea typeface="Consolas"/>
                <a:cs typeface="Consolas"/>
                <a:sym typeface="Consolas"/>
              </a:rPr>
              <a:t>     	FFFFFFFF FFFFFFFF C90FDAA2 2168C234 C4C6628B 80DC1CD1</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Consolas"/>
                <a:ea typeface="Consolas"/>
                <a:cs typeface="Consolas"/>
                <a:sym typeface="Consolas"/>
              </a:rPr>
              <a:t>     	29024E08 8A67CC74 020BBEA6 3B139B22 514A0879 8E3404DD</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Consolas"/>
                <a:ea typeface="Consolas"/>
                <a:cs typeface="Consolas"/>
                <a:sym typeface="Consolas"/>
              </a:rPr>
              <a:t>     	EF9519B3 CD3A431B 302B0A6D F25F1437 4FE1356D 6D51C245</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Consolas"/>
                <a:ea typeface="Consolas"/>
                <a:cs typeface="Consolas"/>
                <a:sym typeface="Consolas"/>
              </a:rPr>
              <a:t>     	E485B576 625E7EC6 F44C42E9 A637ED6B 0BFF5CB6 F406B7ED</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Consolas"/>
                <a:ea typeface="Consolas"/>
                <a:cs typeface="Consolas"/>
                <a:sym typeface="Consolas"/>
              </a:rPr>
              <a:t>     	EE386BFB 5A899FA5 AE9F2411 7C4B1FE6 49286651 ECE65381</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lang="en-US" sz="1400">
                <a:solidFill>
                  <a:schemeClr val="dk1"/>
                </a:solidFill>
                <a:latin typeface="Consolas"/>
                <a:ea typeface="Consolas"/>
                <a:cs typeface="Consolas"/>
                <a:sym typeface="Consolas"/>
              </a:rPr>
              <a:t>     	FFFFFFFF FFFFFFFF</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   The generator is: 2.</a:t>
            </a:r>
            <a:endParaRPr sz="1400">
              <a:solidFill>
                <a:schemeClr val="dk1"/>
              </a:solidFill>
              <a:latin typeface="Arial"/>
              <a:ea typeface="Arial"/>
              <a:cs typeface="Arial"/>
              <a:sym typeface="Arial"/>
            </a:endParaRPr>
          </a:p>
          <a:p>
            <a:pPr indent="0" lvl="0" marL="0" rtl="0" algn="l">
              <a:spcBef>
                <a:spcPts val="0"/>
              </a:spcBef>
              <a:spcAft>
                <a:spcPts val="9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KEY EXCHANGE PROTOCOL</a:t>
            </a:r>
            <a:endParaRPr/>
          </a:p>
        </p:txBody>
      </p:sp>
      <p:sp>
        <p:nvSpPr>
          <p:cNvPr id="649" name="Google Shape;649;p60"/>
          <p:cNvSpPr txBox="1"/>
          <p:nvPr>
            <p:ph idx="1" type="body"/>
          </p:nvPr>
        </p:nvSpPr>
        <p:spPr>
          <a:xfrm>
            <a:off x="628650" y="1369219"/>
            <a:ext cx="3317511" cy="3263504"/>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latin typeface="Calibri"/>
                <a:ea typeface="Calibri"/>
                <a:cs typeface="Calibri"/>
                <a:sym typeface="Calibri"/>
              </a:rPr>
              <a:t>Simple protocol that makes use of the Diffie-Hellman calculation.</a:t>
            </a:r>
            <a:endParaRPr/>
          </a:p>
        </p:txBody>
      </p:sp>
      <p:pic>
        <p:nvPicPr>
          <p:cNvPr descr="f8.pdf" id="650" name="Google Shape;650;p60"/>
          <p:cNvPicPr preferRelativeResize="0"/>
          <p:nvPr/>
        </p:nvPicPr>
        <p:blipFill rotWithShape="1">
          <a:blip r:embed="rId3">
            <a:alphaModFix/>
          </a:blip>
          <a:srcRect b="29128" l="0" r="0" t="-1"/>
          <a:stretch/>
        </p:blipFill>
        <p:spPr>
          <a:xfrm>
            <a:off x="3946161" y="327657"/>
            <a:ext cx="5013499" cy="459823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SECURITY OF DIFFIE-HELLMAN ALGORITHM</a:t>
            </a:r>
            <a:endParaRPr/>
          </a:p>
        </p:txBody>
      </p:sp>
      <p:sp>
        <p:nvSpPr>
          <p:cNvPr id="656" name="Google Shape;656;p61"/>
          <p:cNvSpPr txBox="1"/>
          <p:nvPr>
            <p:ph idx="1" type="body"/>
          </p:nvPr>
        </p:nvSpPr>
        <p:spPr>
          <a:xfrm>
            <a:off x="969450" y="1347875"/>
            <a:ext cx="7886700" cy="35994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solidFill>
                  <a:schemeClr val="dk1"/>
                </a:solidFill>
                <a:latin typeface="Calibri"/>
                <a:ea typeface="Calibri"/>
                <a:cs typeface="Calibri"/>
                <a:sym typeface="Calibri"/>
              </a:rPr>
              <a:t>The protocol depends on discrete logarithm problem for its security.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latin typeface="Calibri"/>
                <a:ea typeface="Calibri"/>
                <a:cs typeface="Calibri"/>
                <a:sym typeface="Calibri"/>
              </a:rPr>
              <a:t>It assumes that it is computationally infeasible to calculate the shared secret key.</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latin typeface="Calibri"/>
                <a:ea typeface="Calibri"/>
                <a:cs typeface="Calibri"/>
                <a:sym typeface="Calibri"/>
              </a:rPr>
              <a:t>Even if an attacker can obtain n, g, X, and Y, he cannot directly compute k = k1 = k2 (with large numbers, it is impractical)</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latin typeface="Calibri"/>
                <a:ea typeface="Calibri"/>
                <a:cs typeface="Calibri"/>
                <a:sym typeface="Calibri"/>
              </a:rPr>
              <a:t>Algorithm is relatively efficient in terms of yielding a good key for use in a symmetric algorithm.</a:t>
            </a:r>
            <a:endParaRPr>
              <a:solidFill>
                <a:schemeClr val="dk1"/>
              </a:solidFill>
            </a:endParaRPr>
          </a:p>
        </p:txBody>
      </p:sp>
      <p:sp>
        <p:nvSpPr>
          <p:cNvPr id="657" name="Google Shape;65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KEY EXCHANGE PROTOCOL: AN EXAMPLE</a:t>
            </a:r>
            <a:endParaRPr/>
          </a:p>
        </p:txBody>
      </p:sp>
      <p:sp>
        <p:nvSpPr>
          <p:cNvPr id="663" name="Google Shape;663;p62"/>
          <p:cNvSpPr txBox="1"/>
          <p:nvPr>
            <p:ph idx="1" type="body"/>
          </p:nvPr>
        </p:nvSpPr>
        <p:spPr>
          <a:xfrm>
            <a:off x="628650" y="915100"/>
            <a:ext cx="7886700" cy="37176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2000">
                <a:latin typeface="Calibri"/>
                <a:ea typeface="Calibri"/>
                <a:cs typeface="Calibri"/>
                <a:sym typeface="Calibri"/>
              </a:rPr>
              <a:t>Amy and Bill want to establish a secret (symmetric algorithm) encryption key that only they know.</a:t>
            </a:r>
            <a:endParaRPr sz="2000"/>
          </a:p>
          <a:p>
            <a:pPr indent="0" lvl="0" marL="0" rtl="0" algn="l">
              <a:lnSpc>
                <a:spcPct val="102857"/>
              </a:lnSpc>
              <a:spcBef>
                <a:spcPts val="900"/>
              </a:spcBef>
              <a:spcAft>
                <a:spcPts val="0"/>
              </a:spcAft>
              <a:buSzPts val="2100"/>
              <a:buNone/>
            </a:pPr>
            <a:r>
              <a:rPr lang="en-US" sz="2000">
                <a:solidFill>
                  <a:srgbClr val="953734"/>
                </a:solidFill>
                <a:latin typeface="Calibri"/>
                <a:ea typeface="Calibri"/>
                <a:cs typeface="Calibri"/>
                <a:sym typeface="Calibri"/>
              </a:rPr>
              <a:t>1</a:t>
            </a:r>
            <a:r>
              <a:rPr lang="en-US" sz="1700">
                <a:solidFill>
                  <a:srgbClr val="953734"/>
                </a:solidFill>
                <a:latin typeface="Calibri"/>
                <a:ea typeface="Calibri"/>
                <a:cs typeface="Calibri"/>
                <a:sym typeface="Calibri"/>
              </a:rPr>
              <a:t>. Amy says: Bill, please send me your public key.</a:t>
            </a:r>
            <a:endParaRPr sz="2000"/>
          </a:p>
          <a:p>
            <a:pPr indent="0" lvl="0" marL="0" rtl="0" algn="l">
              <a:lnSpc>
                <a:spcPct val="120000"/>
              </a:lnSpc>
              <a:spcBef>
                <a:spcPts val="900"/>
              </a:spcBef>
              <a:spcAft>
                <a:spcPts val="0"/>
              </a:spcAft>
              <a:buSzPts val="1800"/>
              <a:buNone/>
            </a:pPr>
            <a:r>
              <a:rPr lang="en-US" sz="1700">
                <a:solidFill>
                  <a:srgbClr val="953734"/>
                </a:solidFill>
                <a:latin typeface="Calibri"/>
                <a:ea typeface="Calibri"/>
                <a:cs typeface="Calibri"/>
                <a:sym typeface="Calibri"/>
              </a:rPr>
              <a:t>2. Bill replies: Here, Amy; this is my public key</a:t>
            </a:r>
            <a:endParaRPr sz="2000"/>
          </a:p>
          <a:p>
            <a:pPr indent="0" lvl="0" marL="0" rtl="0" algn="l">
              <a:lnSpc>
                <a:spcPct val="120000"/>
              </a:lnSpc>
              <a:spcBef>
                <a:spcPts val="900"/>
              </a:spcBef>
              <a:spcAft>
                <a:spcPts val="0"/>
              </a:spcAft>
              <a:buSzPts val="1800"/>
              <a:buNone/>
            </a:pPr>
            <a:r>
              <a:rPr lang="en-US" sz="1700">
                <a:solidFill>
                  <a:srgbClr val="953734"/>
                </a:solidFill>
                <a:latin typeface="Calibri"/>
                <a:ea typeface="Calibri"/>
                <a:cs typeface="Calibri"/>
                <a:sym typeface="Calibri"/>
              </a:rPr>
              <a:t>3. Amy responds: Thanks. I have generated a symmetric key for us to use for this interchange. I am sending you the symmetric key encrypted under your public key.</a:t>
            </a:r>
            <a:endParaRPr sz="2000"/>
          </a:p>
        </p:txBody>
      </p:sp>
      <p:pic>
        <p:nvPicPr>
          <p:cNvPr descr="fig02-24.eps" id="664" name="Google Shape;664;p62"/>
          <p:cNvPicPr preferRelativeResize="0"/>
          <p:nvPr/>
        </p:nvPicPr>
        <p:blipFill rotWithShape="1">
          <a:blip r:embed="rId3">
            <a:alphaModFix/>
          </a:blip>
          <a:srcRect b="0" l="113" r="350" t="0"/>
          <a:stretch/>
        </p:blipFill>
        <p:spPr>
          <a:xfrm>
            <a:off x="2063722" y="3105552"/>
            <a:ext cx="4389545" cy="193676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MAN-IN-THE-MIDDLE ATTACK</a:t>
            </a:r>
            <a:endParaRPr/>
          </a:p>
        </p:txBody>
      </p:sp>
      <p:pic>
        <p:nvPicPr>
          <p:cNvPr descr="fig02-25.eps" id="670" name="Google Shape;670;p63"/>
          <p:cNvPicPr preferRelativeResize="0"/>
          <p:nvPr>
            <p:ph idx="1" type="body"/>
          </p:nvPr>
        </p:nvPicPr>
        <p:blipFill rotWithShape="1">
          <a:blip r:embed="rId3">
            <a:alphaModFix/>
          </a:blip>
          <a:srcRect b="-1394" l="0" r="0" t="196"/>
          <a:stretch/>
        </p:blipFill>
        <p:spPr>
          <a:xfrm>
            <a:off x="4827543" y="839985"/>
            <a:ext cx="4236984" cy="4029671"/>
          </a:xfrm>
          <a:prstGeom prst="rect">
            <a:avLst/>
          </a:prstGeom>
          <a:noFill/>
          <a:ln>
            <a:noFill/>
          </a:ln>
        </p:spPr>
      </p:pic>
      <p:sp>
        <p:nvSpPr>
          <p:cNvPr id="671" name="Google Shape;671;p63"/>
          <p:cNvSpPr txBox="1"/>
          <p:nvPr/>
        </p:nvSpPr>
        <p:spPr>
          <a:xfrm>
            <a:off x="862875" y="873225"/>
            <a:ext cx="4015500" cy="364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Calibri"/>
                <a:ea typeface="Calibri"/>
                <a:cs typeface="Calibri"/>
                <a:sym typeface="Calibri"/>
              </a:rPr>
              <a:t>(1a) The attacker intercepts the message and fashions a new message to Bill, purporting to come from Amy but with the attacker’s return address, asking for Bill’s public key.</a:t>
            </a:r>
            <a:endParaRPr sz="1300"/>
          </a:p>
          <a:p>
            <a:pPr indent="0" lvl="0" marL="0" marR="0" rtl="0" algn="l">
              <a:spcBef>
                <a:spcPts val="0"/>
              </a:spcBef>
              <a:spcAft>
                <a:spcPts val="0"/>
              </a:spcAft>
              <a:buNone/>
            </a:pPr>
            <a:r>
              <a:rPr lang="en-US" sz="1700">
                <a:solidFill>
                  <a:schemeClr val="dk1"/>
                </a:solidFill>
                <a:latin typeface="Calibri"/>
                <a:ea typeface="Calibri"/>
                <a:cs typeface="Calibri"/>
                <a:sym typeface="Calibri"/>
              </a:rPr>
              <a:t>(2a) The attacker holds Bill’s public key and sends his own public key to Amy, alleging it is from Bill.</a:t>
            </a:r>
            <a:endParaRPr sz="1300"/>
          </a:p>
          <a:p>
            <a:pPr indent="0" lvl="0" marL="0" marR="0" rtl="0" algn="l">
              <a:spcBef>
                <a:spcPts val="0"/>
              </a:spcBef>
              <a:spcAft>
                <a:spcPts val="0"/>
              </a:spcAft>
              <a:buNone/>
            </a:pPr>
            <a:r>
              <a:rPr lang="en-US" sz="1700">
                <a:solidFill>
                  <a:schemeClr val="dk1"/>
                </a:solidFill>
                <a:latin typeface="Calibri"/>
                <a:ea typeface="Calibri"/>
                <a:cs typeface="Calibri"/>
                <a:sym typeface="Calibri"/>
              </a:rPr>
              <a:t>(3a) The attacker intercepts this message and obtains and holds the symmetric key Amy has generated. The attacker then generates a new symmetric key, encrypts it with Bill’s public key and sends it to Bill. </a:t>
            </a:r>
            <a:endParaRPr sz="1300"/>
          </a:p>
          <a:p>
            <a:pPr indent="0" lvl="0" marL="0" marR="0" rtl="0" algn="l">
              <a:spcBef>
                <a:spcPts val="0"/>
              </a:spcBef>
              <a:spcAft>
                <a:spcPts val="0"/>
              </a:spcAft>
              <a:buNone/>
            </a:pPr>
            <a:r>
              <a:t/>
            </a:r>
            <a:endParaRPr sz="95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4"/>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2000">
                <a:latin typeface="Calibri"/>
                <a:ea typeface="Calibri"/>
                <a:cs typeface="Calibri"/>
                <a:sym typeface="Calibri"/>
              </a:rPr>
              <a:t>At this point, Bob and Alice think that they share a secret key, but instead Bob and Darth share secret key K1, and Alice and Darth share secret key K2. All future communication between Bob and Alice is compromised in the following way:   </a:t>
            </a:r>
            <a:endParaRPr sz="2000"/>
          </a:p>
          <a:p>
            <a:pPr indent="-355600" lvl="0" marL="457200" rtl="0" algn="l">
              <a:lnSpc>
                <a:spcPct val="102857"/>
              </a:lnSpc>
              <a:spcBef>
                <a:spcPts val="1210"/>
              </a:spcBef>
              <a:spcAft>
                <a:spcPts val="0"/>
              </a:spcAft>
              <a:buSzPts val="2000"/>
              <a:buFont typeface="Calibri"/>
              <a:buAutoNum type="arabicPeriod"/>
            </a:pPr>
            <a:r>
              <a:rPr lang="en-US" sz="2000">
                <a:latin typeface="Calibri"/>
                <a:ea typeface="Calibri"/>
                <a:cs typeface="Calibri"/>
                <a:sym typeface="Calibri"/>
              </a:rPr>
              <a:t>Alice sends an encrypted message M: E(K2, M).  </a:t>
            </a:r>
            <a:endParaRPr sz="2000"/>
          </a:p>
          <a:p>
            <a:pPr indent="-355600" lvl="0" marL="457200" rtl="0" algn="l">
              <a:lnSpc>
                <a:spcPct val="102857"/>
              </a:lnSpc>
              <a:spcBef>
                <a:spcPts val="0"/>
              </a:spcBef>
              <a:spcAft>
                <a:spcPts val="0"/>
              </a:spcAft>
              <a:buSzPts val="2000"/>
              <a:buFont typeface="Calibri"/>
              <a:buAutoNum type="arabicPeriod"/>
            </a:pPr>
            <a:r>
              <a:rPr lang="en-US" sz="2000">
                <a:latin typeface="Calibri"/>
                <a:ea typeface="Calibri"/>
                <a:cs typeface="Calibri"/>
                <a:sym typeface="Calibri"/>
              </a:rPr>
              <a:t>Darth intercepts the encrypted message and decrypts it, to recover M.  </a:t>
            </a:r>
            <a:endParaRPr sz="2000"/>
          </a:p>
          <a:p>
            <a:pPr indent="-355600" lvl="0" marL="457200" rtl="0" algn="l">
              <a:lnSpc>
                <a:spcPct val="102857"/>
              </a:lnSpc>
              <a:spcBef>
                <a:spcPts val="0"/>
              </a:spcBef>
              <a:spcAft>
                <a:spcPts val="0"/>
              </a:spcAft>
              <a:buSzPts val="2000"/>
              <a:buFont typeface="Calibri"/>
              <a:buAutoNum type="arabicPeriod"/>
            </a:pPr>
            <a:r>
              <a:rPr lang="en-US" sz="2000">
                <a:latin typeface="Calibri"/>
                <a:ea typeface="Calibri"/>
                <a:cs typeface="Calibri"/>
                <a:sym typeface="Calibri"/>
              </a:rPr>
              <a:t>Darth sends Bob E(K1, M) or E(K1, M'), where M' is any message. In the first case, Darth simply wants to eavesdrop on the communication without altering it. In the second case, Darth wants to modify the message going to Bob.   </a:t>
            </a:r>
            <a:endParaRPr sz="2000"/>
          </a:p>
        </p:txBody>
      </p:sp>
      <p:sp>
        <p:nvSpPr>
          <p:cNvPr id="677" name="Google Shape;677;p6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MAN-IN-THE-MIDDLE ATTACK</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6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MAN-IN-THE-MIDDLE ATTACK</a:t>
            </a:r>
            <a:endParaRPr/>
          </a:p>
        </p:txBody>
      </p:sp>
      <p:sp>
        <p:nvSpPr>
          <p:cNvPr id="683" name="Google Shape;683;p6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latin typeface="Calibri"/>
                <a:ea typeface="Calibri"/>
                <a:cs typeface="Calibri"/>
                <a:sym typeface="Calibri"/>
              </a:rPr>
              <a:t>The key exchange protocol is vulnerable to such an attack because it does not authenticate the participants. </a:t>
            </a:r>
            <a:endParaRPr/>
          </a:p>
          <a:p>
            <a:pPr indent="0" lvl="0" marL="0" rtl="0" algn="l">
              <a:lnSpc>
                <a:spcPct val="102857"/>
              </a:lnSpc>
              <a:spcBef>
                <a:spcPts val="900"/>
              </a:spcBef>
              <a:spcAft>
                <a:spcPts val="0"/>
              </a:spcAft>
              <a:buSzPts val="2100"/>
              <a:buNone/>
            </a:pPr>
            <a:r>
              <a:rPr lang="en-US">
                <a:latin typeface="Calibri"/>
                <a:ea typeface="Calibri"/>
                <a:cs typeface="Calibri"/>
                <a:sym typeface="Calibri"/>
              </a:rPr>
              <a:t>The vulnerability can be overcome with the use of digital signatures and public-key certificates. (Later lectures)</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689" name="Google Shape;689;p66"/>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400"/>
              <a:t>Public key cryptography to exchange secret keys</a:t>
            </a:r>
            <a:endParaRPr/>
          </a:p>
          <a:p>
            <a:pPr indent="-171450" lvl="1" marL="377190" rtl="0" algn="l">
              <a:lnSpc>
                <a:spcPct val="81428"/>
              </a:lnSpc>
              <a:spcBef>
                <a:spcPts val="900"/>
              </a:spcBef>
              <a:spcAft>
                <a:spcPts val="0"/>
              </a:spcAft>
              <a:buSzPts val="2100"/>
              <a:buChar char="▪"/>
            </a:pPr>
            <a:r>
              <a:rPr lang="en-US" sz="2100"/>
              <a:t>Diffie-Hellman key agreement</a:t>
            </a:r>
            <a:endParaRPr/>
          </a:p>
          <a:p>
            <a:pPr indent="0" lvl="0" marL="0" rtl="0" algn="l">
              <a:lnSpc>
                <a:spcPct val="90000"/>
              </a:lnSpc>
              <a:spcBef>
                <a:spcPts val="900"/>
              </a:spcBef>
              <a:spcAft>
                <a:spcPts val="0"/>
              </a:spcAft>
              <a:buSzPts val="2400"/>
              <a:buNone/>
            </a:pPr>
            <a:r>
              <a:rPr lang="en-US" sz="2400">
                <a:solidFill>
                  <a:schemeClr val="accent2"/>
                </a:solidFill>
              </a:rPr>
              <a:t>Public key cryptography to protect confidentiality</a:t>
            </a:r>
            <a:endParaRPr/>
          </a:p>
          <a:p>
            <a:pPr indent="-171450" lvl="1" marL="377190" rtl="0" algn="l">
              <a:lnSpc>
                <a:spcPct val="81428"/>
              </a:lnSpc>
              <a:spcBef>
                <a:spcPts val="900"/>
              </a:spcBef>
              <a:spcAft>
                <a:spcPts val="0"/>
              </a:spcAft>
              <a:buSzPts val="2100"/>
              <a:buChar char="▪"/>
            </a:pPr>
            <a:r>
              <a:rPr lang="en-US" sz="2100">
                <a:solidFill>
                  <a:schemeClr val="accent2"/>
                </a:solidFill>
              </a:rPr>
              <a:t>RSA algorithm (Rivest-Shamir-Adelman)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a:t>
            </a:r>
            <a:endParaRPr/>
          </a:p>
        </p:txBody>
      </p:sp>
      <p:sp>
        <p:nvSpPr>
          <p:cNvPr id="695" name="Google Shape;695;p67"/>
          <p:cNvSpPr txBox="1"/>
          <p:nvPr>
            <p:ph idx="1" type="body"/>
          </p:nvPr>
        </p:nvSpPr>
        <p:spPr>
          <a:xfrm>
            <a:off x="826750" y="1184275"/>
            <a:ext cx="7696200" cy="3263400"/>
          </a:xfrm>
          <a:prstGeom prst="rect">
            <a:avLst/>
          </a:prstGeom>
          <a:noFill/>
          <a:ln>
            <a:noFill/>
          </a:ln>
        </p:spPr>
        <p:txBody>
          <a:bodyPr anchorCtr="0" anchor="t" bIns="0" lIns="0" spcFirstLastPara="1" rIns="0" wrap="square" tIns="0">
            <a:normAutofit fontScale="25000" lnSpcReduction="20000"/>
          </a:bodyPr>
          <a:lstStyle/>
          <a:p>
            <a:pPr indent="0" lvl="0" marL="0" rtl="0" algn="l">
              <a:lnSpc>
                <a:spcPct val="120000"/>
              </a:lnSpc>
              <a:spcBef>
                <a:spcPts val="0"/>
              </a:spcBef>
              <a:spcAft>
                <a:spcPts val="0"/>
              </a:spcAft>
              <a:buSzPct val="100000"/>
              <a:buNone/>
            </a:pPr>
            <a:r>
              <a:rPr lang="en-US" sz="8400">
                <a:solidFill>
                  <a:schemeClr val="dk1"/>
                </a:solidFill>
                <a:latin typeface="Calibri"/>
                <a:ea typeface="Calibri"/>
                <a:cs typeface="Calibri"/>
                <a:sym typeface="Calibri"/>
              </a:rPr>
              <a:t>The RSA Public Key Cryptography was invented by Ronald Rivest, Adi Shamir, and Leonard Adelman in 1978. </a:t>
            </a:r>
            <a:endParaRPr>
              <a:solidFill>
                <a:schemeClr val="dk1"/>
              </a:solidFill>
            </a:endParaRPr>
          </a:p>
          <a:p>
            <a:pPr indent="0" lvl="0" marL="0" rtl="0" algn="l">
              <a:lnSpc>
                <a:spcPct val="120000"/>
              </a:lnSpc>
              <a:spcBef>
                <a:spcPts val="900"/>
              </a:spcBef>
              <a:spcAft>
                <a:spcPts val="0"/>
              </a:spcAft>
              <a:buSzPct val="100000"/>
              <a:buNone/>
            </a:pPr>
            <a:r>
              <a:rPr lang="en-US" sz="8400">
                <a:solidFill>
                  <a:schemeClr val="dk1"/>
                </a:solidFill>
                <a:latin typeface="Calibri"/>
                <a:ea typeface="Calibri"/>
                <a:cs typeface="Calibri"/>
                <a:sym typeface="Calibri"/>
              </a:rPr>
              <a:t>Encrypted messages can be passed from the sender to the receiver, and decrypted by the receiver, without having to pass a secret decryption key between them. </a:t>
            </a:r>
            <a:endParaRPr>
              <a:solidFill>
                <a:schemeClr val="dk1"/>
              </a:solidFill>
            </a:endParaRPr>
          </a:p>
          <a:p>
            <a:pPr indent="0" lvl="0" marL="0" rtl="0" algn="l">
              <a:lnSpc>
                <a:spcPct val="120000"/>
              </a:lnSpc>
              <a:spcBef>
                <a:spcPts val="900"/>
              </a:spcBef>
              <a:spcAft>
                <a:spcPts val="0"/>
              </a:spcAft>
              <a:buSzPct val="100000"/>
              <a:buNone/>
            </a:pPr>
            <a:r>
              <a:rPr lang="en-US" sz="8400">
                <a:solidFill>
                  <a:schemeClr val="dk1"/>
                </a:solidFill>
                <a:latin typeface="Calibri"/>
                <a:ea typeface="Calibri"/>
                <a:cs typeface="Calibri"/>
                <a:sym typeface="Calibri"/>
              </a:rPr>
              <a:t>A public/private key pair is used. The public key, which can be safely published for all to know, is used to encrypt the message. </a:t>
            </a:r>
            <a:endParaRPr>
              <a:solidFill>
                <a:schemeClr val="dk1"/>
              </a:solidFill>
            </a:endParaRPr>
          </a:p>
          <a:p>
            <a:pPr indent="0" lvl="0" marL="0" rtl="0" algn="l">
              <a:lnSpc>
                <a:spcPct val="120000"/>
              </a:lnSpc>
              <a:spcBef>
                <a:spcPts val="900"/>
              </a:spcBef>
              <a:spcAft>
                <a:spcPts val="0"/>
              </a:spcAft>
              <a:buSzPct val="100000"/>
              <a:buNone/>
            </a:pPr>
            <a:r>
              <a:rPr lang="en-US" sz="8400">
                <a:solidFill>
                  <a:schemeClr val="dk1"/>
                </a:solidFill>
                <a:latin typeface="Calibri"/>
                <a:ea typeface="Calibri"/>
                <a:cs typeface="Calibri"/>
                <a:sym typeface="Calibri"/>
              </a:rPr>
              <a:t>The private key, which is held by the owner, and which is never shown to anybody, is used to decrypt the message. </a:t>
            </a:r>
            <a:endParaRPr>
              <a:solidFill>
                <a:schemeClr val="dk1"/>
              </a:solidFill>
            </a:endParaRPr>
          </a:p>
          <a:p>
            <a:pPr indent="0" lvl="0" marL="0" rtl="0" algn="l">
              <a:lnSpc>
                <a:spcPct val="102857"/>
              </a:lnSpc>
              <a:spcBef>
                <a:spcPts val="900"/>
              </a:spcBef>
              <a:spcAft>
                <a:spcPts val="0"/>
              </a:spcAft>
              <a:buSzPct val="100000"/>
              <a:buNone/>
            </a:pPr>
            <a:r>
              <a:t/>
            </a:r>
            <a:endParaRPr>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ASYMMETRIC ENCRYPTION WITH RSA</a:t>
            </a:r>
            <a:endParaRPr/>
          </a:p>
        </p:txBody>
      </p:sp>
      <p:sp>
        <p:nvSpPr>
          <p:cNvPr id="701" name="Google Shape;701;p68"/>
          <p:cNvSpPr txBox="1"/>
          <p:nvPr>
            <p:ph idx="1" type="body"/>
          </p:nvPr>
        </p:nvSpPr>
        <p:spPr>
          <a:xfrm>
            <a:off x="940350" y="1033400"/>
            <a:ext cx="75750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Since its introduction in 1978, RSA has been the subject of extensive cryptanalysis, and no serious flaws have yet been found</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The encryption algorithm is based on the underlying problem of factoring large prime numbers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Two keys, </a:t>
            </a:r>
            <a:r>
              <a:rPr i="1" lang="en-US">
                <a:solidFill>
                  <a:schemeClr val="dk1"/>
                </a:solidFill>
              </a:rPr>
              <a:t>d</a:t>
            </a:r>
            <a:r>
              <a:rPr lang="en-US">
                <a:solidFill>
                  <a:schemeClr val="dk1"/>
                </a:solidFill>
              </a:rPr>
              <a:t> and </a:t>
            </a:r>
            <a:r>
              <a:rPr i="1" lang="en-US">
                <a:solidFill>
                  <a:schemeClr val="dk1"/>
                </a:solidFill>
              </a:rPr>
              <a:t>e</a:t>
            </a:r>
            <a:r>
              <a:rPr lang="en-US">
                <a:solidFill>
                  <a:schemeClr val="dk1"/>
                </a:solidFill>
              </a:rPr>
              <a:t>, are used for decryption and encryption (they are interchangeable)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The plaintext block </a:t>
            </a:r>
            <a:r>
              <a:rPr i="1" lang="en-US">
                <a:solidFill>
                  <a:schemeClr val="dk1"/>
                </a:solidFill>
              </a:rPr>
              <a:t>P</a:t>
            </a:r>
            <a:r>
              <a:rPr lang="en-US">
                <a:solidFill>
                  <a:schemeClr val="dk1"/>
                </a:solidFill>
              </a:rPr>
              <a:t> is encrypted as </a:t>
            </a:r>
            <a:r>
              <a:rPr i="1" lang="en-US">
                <a:solidFill>
                  <a:schemeClr val="dk1"/>
                </a:solidFill>
              </a:rPr>
              <a:t>P</a:t>
            </a:r>
            <a:r>
              <a:rPr baseline="30000" i="1" lang="en-US">
                <a:solidFill>
                  <a:schemeClr val="dk1"/>
                </a:solidFill>
              </a:rPr>
              <a:t>e</a:t>
            </a:r>
            <a:r>
              <a:rPr lang="en-US">
                <a:solidFill>
                  <a:schemeClr val="dk1"/>
                </a:solidFill>
              </a:rPr>
              <a:t> mod </a:t>
            </a:r>
            <a:r>
              <a:rPr i="1" lang="en-US">
                <a:solidFill>
                  <a:schemeClr val="dk1"/>
                </a:solidFill>
              </a:rPr>
              <a:t>n</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The decrypting key </a:t>
            </a:r>
            <a:r>
              <a:rPr i="1" lang="en-US">
                <a:solidFill>
                  <a:schemeClr val="dk1"/>
                </a:solidFill>
              </a:rPr>
              <a:t>d</a:t>
            </a:r>
            <a:r>
              <a:rPr lang="en-US">
                <a:solidFill>
                  <a:schemeClr val="dk1"/>
                </a:solidFill>
              </a:rPr>
              <a:t> is chosen so that (</a:t>
            </a:r>
            <a:r>
              <a:rPr i="1" lang="en-US">
                <a:solidFill>
                  <a:schemeClr val="dk1"/>
                </a:solidFill>
              </a:rPr>
              <a:t>P</a:t>
            </a:r>
            <a:r>
              <a:rPr baseline="30000" i="1" lang="en-US">
                <a:solidFill>
                  <a:schemeClr val="dk1"/>
                </a:solidFill>
              </a:rPr>
              <a:t>e</a:t>
            </a:r>
            <a:r>
              <a:rPr lang="en-US">
                <a:solidFill>
                  <a:schemeClr val="dk1"/>
                </a:solidFill>
              </a:rPr>
              <a:t>)</a:t>
            </a:r>
            <a:r>
              <a:rPr baseline="30000" i="1" lang="en-US">
                <a:solidFill>
                  <a:schemeClr val="dk1"/>
                </a:solidFill>
              </a:rPr>
              <a:t>d</a:t>
            </a:r>
            <a:r>
              <a:rPr lang="en-US">
                <a:solidFill>
                  <a:schemeClr val="dk1"/>
                </a:solidFill>
              </a:rPr>
              <a:t> mod </a:t>
            </a:r>
            <a:r>
              <a:rPr i="1" lang="en-US">
                <a:solidFill>
                  <a:schemeClr val="dk1"/>
                </a:solidFill>
              </a:rPr>
              <a:t>n</a:t>
            </a:r>
            <a:r>
              <a:rPr lang="en-US">
                <a:solidFill>
                  <a:schemeClr val="dk1"/>
                </a:solidFill>
              </a:rPr>
              <a:t> </a:t>
            </a:r>
            <a:r>
              <a:rPr i="1" lang="en-US">
                <a:solidFill>
                  <a:schemeClr val="dk1"/>
                </a:solidFill>
              </a:rPr>
              <a:t>= P</a:t>
            </a:r>
            <a:r>
              <a:rPr lang="en-US">
                <a:solidFill>
                  <a:schemeClr val="dk1"/>
                </a:solidFill>
              </a:rPr>
              <a:t> </a:t>
            </a:r>
            <a:endParaRPr>
              <a:solidFill>
                <a:schemeClr val="dk1"/>
              </a:solidFill>
            </a:endParaRPr>
          </a:p>
        </p:txBody>
      </p:sp>
      <p:sp>
        <p:nvSpPr>
          <p:cNvPr id="702" name="Google Shape;70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ENCRYPTION NOTATION</a:t>
            </a:r>
            <a:endParaRPr/>
          </a:p>
        </p:txBody>
      </p:sp>
      <p:sp>
        <p:nvSpPr>
          <p:cNvPr id="275" name="Google Shape;275;p7"/>
          <p:cNvSpPr txBox="1"/>
          <p:nvPr>
            <p:ph idx="1" type="body"/>
          </p:nvPr>
        </p:nvSpPr>
        <p:spPr>
          <a:xfrm>
            <a:off x="914493" y="944563"/>
            <a:ext cx="7645958" cy="3303437"/>
          </a:xfrm>
          <a:prstGeom prst="rect">
            <a:avLst/>
          </a:prstGeom>
          <a:blipFill rotWithShape="1">
            <a:blip r:embed="rId3">
              <a:alphaModFix/>
            </a:blip>
            <a:stretch>
              <a:fillRect b="0" l="-1833" r="-1194" t="-2767"/>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DERIVING A KEY PAIR</a:t>
            </a:r>
            <a:endParaRPr/>
          </a:p>
        </p:txBody>
      </p:sp>
      <p:sp>
        <p:nvSpPr>
          <p:cNvPr id="709" name="Google Shape;709;p69"/>
          <p:cNvSpPr txBox="1"/>
          <p:nvPr>
            <p:ph idx="1" type="body"/>
          </p:nvPr>
        </p:nvSpPr>
        <p:spPr>
          <a:xfrm>
            <a:off x="915100" y="959650"/>
            <a:ext cx="8036400" cy="35058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600"/>
              <a:t>The encryption key consists of the pair of integers </a:t>
            </a:r>
            <a:r>
              <a:rPr lang="en-US" sz="1600">
                <a:solidFill>
                  <a:schemeClr val="accent1"/>
                </a:solidFill>
              </a:rPr>
              <a:t>(e, n)</a:t>
            </a:r>
            <a:r>
              <a:rPr lang="en-US" sz="1600"/>
              <a:t>, and the decryption key is </a:t>
            </a:r>
            <a:r>
              <a:rPr lang="en-US" sz="1600">
                <a:solidFill>
                  <a:schemeClr val="accent1"/>
                </a:solidFill>
              </a:rPr>
              <a:t>(d,n)</a:t>
            </a:r>
            <a:r>
              <a:rPr lang="en-US" sz="1600"/>
              <a:t>.</a:t>
            </a:r>
            <a:endParaRPr sz="1900"/>
          </a:p>
          <a:p>
            <a:pPr indent="0" lvl="0" marL="0" rtl="0" algn="l">
              <a:lnSpc>
                <a:spcPct val="120000"/>
              </a:lnSpc>
              <a:spcBef>
                <a:spcPts val="300"/>
              </a:spcBef>
              <a:spcAft>
                <a:spcPts val="0"/>
              </a:spcAft>
              <a:buSzPts val="1800"/>
              <a:buNone/>
            </a:pPr>
            <a:r>
              <a:rPr lang="en-US" sz="1600"/>
              <a:t>To find keys:</a:t>
            </a:r>
            <a:endParaRPr sz="1900"/>
          </a:p>
          <a:p>
            <a:pPr indent="-158750" lvl="1" marL="377190" rtl="0" algn="l">
              <a:lnSpc>
                <a:spcPct val="95000"/>
              </a:lnSpc>
              <a:spcBef>
                <a:spcPts val="300"/>
              </a:spcBef>
              <a:spcAft>
                <a:spcPts val="0"/>
              </a:spcAft>
              <a:buSzPts val="1600"/>
              <a:buChar char="▪"/>
            </a:pPr>
            <a:r>
              <a:rPr lang="en-US" sz="1600"/>
              <a:t>Select the value of </a:t>
            </a:r>
            <a:r>
              <a:rPr lang="en-US" sz="1600">
                <a:solidFill>
                  <a:schemeClr val="accent1"/>
                </a:solidFill>
              </a:rPr>
              <a:t>n</a:t>
            </a:r>
            <a:r>
              <a:rPr lang="en-US" sz="1600"/>
              <a:t>. (n should be quite large (512bits, 768bits, 1024bits or more), a product of two primes </a:t>
            </a:r>
            <a:r>
              <a:rPr lang="en-US" sz="1600">
                <a:solidFill>
                  <a:schemeClr val="accent1"/>
                </a:solidFill>
              </a:rPr>
              <a:t>p</a:t>
            </a:r>
            <a:r>
              <a:rPr lang="en-US" sz="1600"/>
              <a:t> and </a:t>
            </a:r>
            <a:r>
              <a:rPr lang="en-US" sz="1600">
                <a:solidFill>
                  <a:schemeClr val="accent1"/>
                </a:solidFill>
              </a:rPr>
              <a:t>q</a:t>
            </a:r>
            <a:r>
              <a:rPr lang="en-US" sz="1600"/>
              <a:t>.)</a:t>
            </a:r>
            <a:endParaRPr sz="1600"/>
          </a:p>
          <a:p>
            <a:pPr indent="-158750" lvl="1" marL="377190" rtl="0" algn="l">
              <a:lnSpc>
                <a:spcPct val="95000"/>
              </a:lnSpc>
              <a:spcBef>
                <a:spcPts val="300"/>
              </a:spcBef>
              <a:spcAft>
                <a:spcPts val="0"/>
              </a:spcAft>
              <a:buSzPts val="1600"/>
              <a:buChar char="▪"/>
            </a:pPr>
            <a:r>
              <a:rPr lang="en-US" sz="1600"/>
              <a:t>Choose an integer </a:t>
            </a:r>
            <a:r>
              <a:rPr lang="en-US" sz="1600">
                <a:solidFill>
                  <a:schemeClr val="accent1"/>
                </a:solidFill>
              </a:rPr>
              <a:t>e &lt; n </a:t>
            </a:r>
            <a:r>
              <a:rPr lang="en-US" sz="1600"/>
              <a:t>relatively prime to </a:t>
            </a:r>
            <a:r>
              <a:rPr lang="en-US" sz="1600">
                <a:solidFill>
                  <a:schemeClr val="accent1"/>
                </a:solidFill>
              </a:rPr>
              <a:t>(p-1)*(q-1)</a:t>
            </a:r>
            <a:r>
              <a:rPr lang="en-US" sz="1600"/>
              <a:t>. </a:t>
            </a:r>
            <a:endParaRPr sz="1600"/>
          </a:p>
          <a:p>
            <a:pPr indent="-158750" lvl="1" marL="377190" rtl="0" algn="l">
              <a:lnSpc>
                <a:spcPct val="95000"/>
              </a:lnSpc>
              <a:spcBef>
                <a:spcPts val="300"/>
              </a:spcBef>
              <a:spcAft>
                <a:spcPts val="0"/>
              </a:spcAft>
              <a:buSzPts val="1600"/>
              <a:buChar char="▪"/>
            </a:pPr>
            <a:r>
              <a:rPr lang="en-US" sz="1600"/>
              <a:t>Find second integer d, such that</a:t>
            </a:r>
            <a:endParaRPr sz="1600"/>
          </a:p>
          <a:p>
            <a:pPr indent="-171450" lvl="1" marL="377190" rtl="0" algn="l">
              <a:lnSpc>
                <a:spcPct val="95000"/>
              </a:lnSpc>
              <a:spcBef>
                <a:spcPts val="300"/>
              </a:spcBef>
              <a:spcAft>
                <a:spcPts val="0"/>
              </a:spcAft>
              <a:buSzPts val="1800"/>
              <a:buNone/>
            </a:pPr>
            <a:r>
              <a:rPr lang="en-US" sz="1600"/>
              <a:t>		</a:t>
            </a:r>
            <a:r>
              <a:rPr lang="en-US" sz="1600">
                <a:solidFill>
                  <a:schemeClr val="accent1"/>
                </a:solidFill>
              </a:rPr>
              <a:t>ed mod </a:t>
            </a:r>
            <a:r>
              <a:rPr i="1" lang="en-US" sz="1600">
                <a:solidFill>
                  <a:schemeClr val="accent1"/>
                </a:solidFill>
              </a:rPr>
              <a:t>φ</a:t>
            </a:r>
            <a:r>
              <a:rPr lang="en-US" sz="1600">
                <a:solidFill>
                  <a:schemeClr val="accent1"/>
                </a:solidFill>
              </a:rPr>
              <a:t>(n) = 1</a:t>
            </a:r>
            <a:endParaRPr sz="1600"/>
          </a:p>
          <a:p>
            <a:pPr indent="0" lvl="0" marL="0" rtl="0" algn="l">
              <a:lnSpc>
                <a:spcPct val="120000"/>
              </a:lnSpc>
              <a:spcBef>
                <a:spcPts val="300"/>
              </a:spcBef>
              <a:spcAft>
                <a:spcPts val="0"/>
              </a:spcAft>
              <a:buSzPts val="1800"/>
              <a:buNone/>
            </a:pPr>
            <a:r>
              <a:rPr lang="en-US" sz="1600"/>
              <a:t>The user distributes </a:t>
            </a:r>
            <a:r>
              <a:rPr lang="en-US" sz="1600">
                <a:solidFill>
                  <a:srgbClr val="0070C0"/>
                </a:solidFill>
              </a:rPr>
              <a:t>e</a:t>
            </a:r>
            <a:r>
              <a:rPr lang="en-US" sz="1600"/>
              <a:t> and </a:t>
            </a:r>
            <a:r>
              <a:rPr lang="en-US" sz="1600">
                <a:solidFill>
                  <a:srgbClr val="0070C0"/>
                </a:solidFill>
              </a:rPr>
              <a:t>n</a:t>
            </a:r>
            <a:r>
              <a:rPr lang="en-US" sz="1600"/>
              <a:t> and keeps </a:t>
            </a:r>
            <a:r>
              <a:rPr lang="en-US" sz="1600">
                <a:solidFill>
                  <a:srgbClr val="0070C0"/>
                </a:solidFill>
              </a:rPr>
              <a:t>d </a:t>
            </a:r>
            <a:r>
              <a:rPr lang="en-US" sz="1600"/>
              <a:t>secret: p, q, </a:t>
            </a:r>
            <a:r>
              <a:rPr i="1" lang="en-US" sz="1600"/>
              <a:t>φ</a:t>
            </a:r>
            <a:r>
              <a:rPr lang="en-US" sz="1600"/>
              <a:t>(n) can be discarded.</a:t>
            </a:r>
            <a:endParaRPr sz="1900"/>
          </a:p>
          <a:p>
            <a:pPr indent="0" lvl="0" marL="0" rtl="0" algn="l">
              <a:lnSpc>
                <a:spcPct val="120000"/>
              </a:lnSpc>
              <a:spcBef>
                <a:spcPts val="300"/>
              </a:spcBef>
              <a:spcAft>
                <a:spcPts val="0"/>
              </a:spcAft>
              <a:buSzPts val="1800"/>
              <a:buNone/>
            </a:pPr>
            <a:r>
              <a:rPr lang="en-US" sz="1600">
                <a:solidFill>
                  <a:srgbClr val="C00000"/>
                </a:solidFill>
              </a:rPr>
              <a:t>Even though n is known to be the product of two primes, if they are relatively large, it will not be feasible to determine the primes p and q, or the private key d from e. Therefore, this scheme provides adequate security for d.</a:t>
            </a:r>
            <a:endParaRPr sz="19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 ALGORITHM EXAMPLE</a:t>
            </a:r>
            <a:endParaRPr/>
          </a:p>
        </p:txBody>
      </p:sp>
      <p:sp>
        <p:nvSpPr>
          <p:cNvPr id="716" name="Google Shape;716;p70"/>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400"/>
              <a:t>1) Generate a public Key and a Private key </a:t>
            </a:r>
            <a:endParaRPr/>
          </a:p>
          <a:p>
            <a:pPr indent="0" lvl="0" marL="0" rtl="0" algn="l">
              <a:lnSpc>
                <a:spcPct val="90000"/>
              </a:lnSpc>
              <a:spcBef>
                <a:spcPts val="900"/>
              </a:spcBef>
              <a:spcAft>
                <a:spcPts val="0"/>
              </a:spcAft>
              <a:buSzPts val="2400"/>
              <a:buNone/>
            </a:pPr>
            <a:r>
              <a:rPr lang="en-US" sz="2400"/>
              <a:t>Choose, two large prime numbers, </a:t>
            </a:r>
            <a:r>
              <a:rPr i="1" lang="en-US" sz="2400"/>
              <a:t>p</a:t>
            </a:r>
            <a:r>
              <a:rPr lang="en-US" sz="2400"/>
              <a:t> and </a:t>
            </a:r>
            <a:r>
              <a:rPr i="1" lang="en-US" sz="2400"/>
              <a:t>q</a:t>
            </a:r>
            <a:endParaRPr/>
          </a:p>
          <a:p>
            <a:pPr indent="0" lvl="1" marL="257175" rtl="0" algn="l">
              <a:lnSpc>
                <a:spcPct val="81428"/>
              </a:lnSpc>
              <a:spcBef>
                <a:spcPts val="900"/>
              </a:spcBef>
              <a:spcAft>
                <a:spcPts val="0"/>
              </a:spcAft>
              <a:buSzPts val="2100"/>
              <a:buNone/>
            </a:pPr>
            <a:r>
              <a:rPr lang="en-US" sz="2100"/>
              <a:t>for example:		 </a:t>
            </a:r>
            <a:r>
              <a:rPr i="1" lang="en-US" sz="2100"/>
              <a:t>p</a:t>
            </a:r>
            <a:r>
              <a:rPr lang="en-US" sz="2100"/>
              <a:t> = 7, </a:t>
            </a:r>
            <a:r>
              <a:rPr i="1" lang="en-US" sz="2100"/>
              <a:t>q</a:t>
            </a:r>
            <a:r>
              <a:rPr lang="en-US" sz="2100"/>
              <a:t> = 19</a:t>
            </a:r>
            <a:endParaRPr/>
          </a:p>
          <a:p>
            <a:pPr indent="0" lvl="0" marL="0" rtl="0" algn="l">
              <a:lnSpc>
                <a:spcPct val="90000"/>
              </a:lnSpc>
              <a:spcBef>
                <a:spcPts val="900"/>
              </a:spcBef>
              <a:spcAft>
                <a:spcPts val="0"/>
              </a:spcAft>
              <a:buSzPts val="2400"/>
              <a:buNone/>
            </a:pPr>
            <a:r>
              <a:rPr lang="en-US" sz="2400"/>
              <a:t>2) Let </a:t>
            </a:r>
            <a:r>
              <a:rPr i="1" lang="en-US" sz="2400"/>
              <a:t>n = pq</a:t>
            </a:r>
            <a:endParaRPr i="1" sz="2400"/>
          </a:p>
          <a:p>
            <a:pPr indent="0" lvl="1" marL="257175" rtl="0" algn="l">
              <a:lnSpc>
                <a:spcPct val="81428"/>
              </a:lnSpc>
              <a:spcBef>
                <a:spcPts val="900"/>
              </a:spcBef>
              <a:spcAft>
                <a:spcPts val="0"/>
              </a:spcAft>
              <a:buSzPts val="2100"/>
              <a:buNone/>
            </a:pPr>
            <a:r>
              <a:rPr i="1" lang="en-US" sz="2100"/>
              <a:t>	n</a:t>
            </a:r>
            <a:r>
              <a:rPr lang="en-US" sz="2100"/>
              <a:t> = 7 * 19  = 133</a:t>
            </a:r>
            <a:endParaRPr/>
          </a:p>
          <a:p>
            <a:pPr indent="0" lvl="0" marL="0" rtl="0" algn="l">
              <a:lnSpc>
                <a:spcPct val="90000"/>
              </a:lnSpc>
              <a:spcBef>
                <a:spcPts val="900"/>
              </a:spcBef>
              <a:spcAft>
                <a:spcPts val="0"/>
              </a:spcAft>
              <a:buSzPts val="2400"/>
              <a:buNone/>
            </a:pPr>
            <a:r>
              <a:rPr lang="en-US" sz="2400"/>
              <a:t>3) Let </a:t>
            </a:r>
            <a:r>
              <a:rPr i="1" lang="en-US" sz="2400"/>
              <a:t>φ(n) = φ(p) φ(q) = (p - 1)(q - 1) </a:t>
            </a:r>
            <a:endParaRPr/>
          </a:p>
          <a:p>
            <a:pPr indent="0" lvl="1" marL="257175" rtl="0" algn="l">
              <a:lnSpc>
                <a:spcPct val="81428"/>
              </a:lnSpc>
              <a:spcBef>
                <a:spcPts val="900"/>
              </a:spcBef>
              <a:spcAft>
                <a:spcPts val="0"/>
              </a:spcAft>
              <a:buSzPts val="2100"/>
              <a:buNone/>
            </a:pPr>
            <a:r>
              <a:rPr i="1" lang="en-US" sz="2100"/>
              <a:t>	 φ(n)</a:t>
            </a:r>
            <a:r>
              <a:rPr lang="en-US" sz="2100"/>
              <a:t> = (7 - 1)(19 - 1)</a:t>
            </a:r>
            <a:br>
              <a:rPr lang="en-US" sz="2100"/>
            </a:br>
            <a:r>
              <a:rPr lang="en-US" sz="2100"/>
              <a:t>	     	= 6 * 18</a:t>
            </a:r>
            <a:br>
              <a:rPr lang="en-US" sz="2100"/>
            </a:br>
            <a:r>
              <a:rPr lang="en-US" sz="2100"/>
              <a:t>  	   	= 108</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7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 ALGORITHM EXAMPLE (CONT.)</a:t>
            </a:r>
            <a:endParaRPr/>
          </a:p>
        </p:txBody>
      </p:sp>
      <p:sp>
        <p:nvSpPr>
          <p:cNvPr id="723" name="Google Shape;723;p71"/>
          <p:cNvSpPr txBox="1"/>
          <p:nvPr>
            <p:ph idx="1" type="body"/>
          </p:nvPr>
        </p:nvSpPr>
        <p:spPr>
          <a:xfrm>
            <a:off x="873534" y="848607"/>
            <a:ext cx="7886700" cy="344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US"/>
              <a:t>4) Choose a number, </a:t>
            </a:r>
            <a:r>
              <a:rPr i="1" lang="en-US"/>
              <a:t>e</a:t>
            </a:r>
            <a:r>
              <a:rPr lang="en-US"/>
              <a:t> coprime to </a:t>
            </a:r>
            <a:r>
              <a:rPr i="1" lang="en-US"/>
              <a:t>φ(n)</a:t>
            </a:r>
            <a:endParaRPr sz="1800"/>
          </a:p>
          <a:p>
            <a:pPr indent="-152400" lvl="1" marL="377190" rtl="0" algn="l">
              <a:lnSpc>
                <a:spcPct val="85500"/>
              </a:lnSpc>
              <a:spcBef>
                <a:spcPts val="300"/>
              </a:spcBef>
              <a:spcAft>
                <a:spcPts val="0"/>
              </a:spcAft>
              <a:buSzPts val="1700"/>
              <a:buChar char="▪"/>
            </a:pPr>
            <a:r>
              <a:rPr i="1" lang="en-US" sz="1700"/>
              <a:t>e</a:t>
            </a:r>
            <a:r>
              <a:rPr lang="en-US" sz="1700"/>
              <a:t> = 2 =&gt; gcd(</a:t>
            </a:r>
            <a:r>
              <a:rPr i="1" lang="en-US" sz="1700"/>
              <a:t>e</a:t>
            </a:r>
            <a:r>
              <a:rPr lang="en-US" sz="1700"/>
              <a:t>, 108) = 2 (no)</a:t>
            </a:r>
            <a:br>
              <a:rPr lang="en-US" sz="1700"/>
            </a:br>
            <a:r>
              <a:rPr i="1" lang="en-US" sz="1700"/>
              <a:t>e</a:t>
            </a:r>
            <a:r>
              <a:rPr lang="en-US" sz="1700"/>
              <a:t> = 3 =&gt; gcd(</a:t>
            </a:r>
            <a:r>
              <a:rPr i="1" lang="en-US" sz="1700"/>
              <a:t>e</a:t>
            </a:r>
            <a:r>
              <a:rPr lang="en-US" sz="1700"/>
              <a:t>, 108) = 3 (no)</a:t>
            </a:r>
            <a:br>
              <a:rPr lang="en-US" sz="1700"/>
            </a:br>
            <a:r>
              <a:rPr i="1" lang="en-US" sz="1700"/>
              <a:t>e</a:t>
            </a:r>
            <a:r>
              <a:rPr lang="en-US" sz="1700"/>
              <a:t> = 4 =&gt; gcd(</a:t>
            </a:r>
            <a:r>
              <a:rPr i="1" lang="en-US" sz="1700"/>
              <a:t>e</a:t>
            </a:r>
            <a:r>
              <a:rPr lang="en-US" sz="1700"/>
              <a:t>, 108) = 4 (no)</a:t>
            </a:r>
            <a:br>
              <a:rPr lang="en-US" sz="1700"/>
            </a:br>
            <a:r>
              <a:rPr i="1" lang="en-US" sz="1700"/>
              <a:t>e</a:t>
            </a:r>
            <a:r>
              <a:rPr lang="en-US" sz="1700"/>
              <a:t> = 5 =&gt; gcd(</a:t>
            </a:r>
            <a:r>
              <a:rPr i="1" lang="en-US" sz="1700"/>
              <a:t>e</a:t>
            </a:r>
            <a:r>
              <a:rPr lang="en-US" sz="1700"/>
              <a:t>, 108) = 1 (yes!) </a:t>
            </a:r>
            <a:endParaRPr sz="1500"/>
          </a:p>
          <a:p>
            <a:pPr indent="0" lvl="0" marL="0" rtl="0" algn="l">
              <a:lnSpc>
                <a:spcPct val="90000"/>
              </a:lnSpc>
              <a:spcBef>
                <a:spcPts val="300"/>
              </a:spcBef>
              <a:spcAft>
                <a:spcPts val="0"/>
              </a:spcAft>
              <a:buSzPts val="2400"/>
              <a:buNone/>
            </a:pPr>
            <a:r>
              <a:t/>
            </a:r>
            <a:endParaRPr/>
          </a:p>
          <a:p>
            <a:pPr indent="0" lvl="0" marL="0" rtl="0" algn="l">
              <a:lnSpc>
                <a:spcPct val="90000"/>
              </a:lnSpc>
              <a:spcBef>
                <a:spcPts val="300"/>
              </a:spcBef>
              <a:spcAft>
                <a:spcPts val="0"/>
              </a:spcAft>
              <a:buSzPts val="2400"/>
              <a:buNone/>
            </a:pPr>
            <a:r>
              <a:rPr lang="en-US"/>
              <a:t>5) Find </a:t>
            </a:r>
            <a:r>
              <a:rPr i="1" lang="en-US"/>
              <a:t>d</a:t>
            </a:r>
            <a:r>
              <a:rPr lang="en-US"/>
              <a:t>, such that </a:t>
            </a:r>
            <a:r>
              <a:rPr i="1" lang="en-US">
                <a:solidFill>
                  <a:srgbClr val="C00000"/>
                </a:solidFill>
              </a:rPr>
              <a:t>d*e mod φ(n) = 1    </a:t>
            </a:r>
            <a:endParaRPr sz="1800"/>
          </a:p>
          <a:p>
            <a:pPr indent="-152400" lvl="1" marL="377190" rtl="0" algn="l">
              <a:lnSpc>
                <a:spcPct val="85500"/>
              </a:lnSpc>
              <a:spcBef>
                <a:spcPts val="300"/>
              </a:spcBef>
              <a:spcAft>
                <a:spcPts val="0"/>
              </a:spcAft>
              <a:buSzPts val="1700"/>
              <a:buChar char="▪"/>
            </a:pPr>
            <a:r>
              <a:rPr lang="en-US" sz="1700"/>
              <a:t>We can rewrite this as </a:t>
            </a:r>
            <a:r>
              <a:rPr i="1" lang="en-US" sz="1700"/>
              <a:t>d = (1 + k *φ(n) ) / e</a:t>
            </a:r>
            <a:r>
              <a:rPr lang="en-US" sz="1700"/>
              <a:t>. Now we work through values of </a:t>
            </a:r>
            <a:r>
              <a:rPr i="1" lang="en-US" sz="1700"/>
              <a:t>k</a:t>
            </a:r>
            <a:r>
              <a:rPr lang="en-US" sz="1700"/>
              <a:t> until an integer solution for </a:t>
            </a:r>
            <a:r>
              <a:rPr i="1" lang="en-US" sz="1700"/>
              <a:t>d</a:t>
            </a:r>
            <a:r>
              <a:rPr lang="en-US" sz="1700"/>
              <a:t> is found:</a:t>
            </a:r>
            <a:endParaRPr sz="1500"/>
          </a:p>
          <a:p>
            <a:pPr indent="-152400" lvl="1" marL="377190" rtl="0" algn="l">
              <a:lnSpc>
                <a:spcPct val="85500"/>
              </a:lnSpc>
              <a:spcBef>
                <a:spcPts val="300"/>
              </a:spcBef>
              <a:spcAft>
                <a:spcPts val="0"/>
              </a:spcAft>
              <a:buSzPts val="1700"/>
              <a:buChar char="▪"/>
            </a:pPr>
            <a:r>
              <a:rPr lang="en-US" sz="1700">
                <a:solidFill>
                  <a:srgbClr val="7030A0"/>
                </a:solidFill>
              </a:rPr>
              <a:t>d = ( 1 + k*108 ) / 5</a:t>
            </a:r>
            <a:endParaRPr sz="1500"/>
          </a:p>
          <a:p>
            <a:pPr indent="-152400" lvl="1" marL="377190" rtl="0" algn="l">
              <a:lnSpc>
                <a:spcPct val="85500"/>
              </a:lnSpc>
              <a:spcBef>
                <a:spcPts val="300"/>
              </a:spcBef>
              <a:spcAft>
                <a:spcPts val="0"/>
              </a:spcAft>
              <a:buSzPts val="1700"/>
              <a:buChar char="▪"/>
            </a:pPr>
            <a:r>
              <a:rPr i="1" lang="en-US" sz="1700"/>
              <a:t>k</a:t>
            </a:r>
            <a:r>
              <a:rPr lang="en-US" sz="1700"/>
              <a:t> = 0 =&gt; </a:t>
            </a:r>
            <a:r>
              <a:rPr i="1" lang="en-US" sz="1700"/>
              <a:t>d</a:t>
            </a:r>
            <a:r>
              <a:rPr lang="en-US" sz="1700"/>
              <a:t> = 1 / 5 (no)</a:t>
            </a:r>
            <a:br>
              <a:rPr lang="en-US" sz="1700"/>
            </a:br>
            <a:r>
              <a:rPr i="1" lang="en-US" sz="1700"/>
              <a:t>k</a:t>
            </a:r>
            <a:r>
              <a:rPr lang="en-US" sz="1700"/>
              <a:t> = 1 =&gt; </a:t>
            </a:r>
            <a:r>
              <a:rPr i="1" lang="en-US" sz="1700"/>
              <a:t>d</a:t>
            </a:r>
            <a:r>
              <a:rPr lang="en-US" sz="1700"/>
              <a:t> = 109 / 5 (no)</a:t>
            </a:r>
            <a:br>
              <a:rPr lang="en-US" sz="1700"/>
            </a:br>
            <a:r>
              <a:rPr i="1" lang="en-US" sz="1700"/>
              <a:t>k</a:t>
            </a:r>
            <a:r>
              <a:rPr lang="en-US" sz="1700"/>
              <a:t> = 2 =&gt; </a:t>
            </a:r>
            <a:r>
              <a:rPr i="1" lang="en-US" sz="1700"/>
              <a:t>d</a:t>
            </a:r>
            <a:r>
              <a:rPr lang="en-US" sz="1700"/>
              <a:t> = 217 / 5 (no)</a:t>
            </a:r>
            <a:br>
              <a:rPr lang="en-US" sz="1700"/>
            </a:br>
            <a:r>
              <a:rPr i="1" lang="en-US" sz="1700"/>
              <a:t>k</a:t>
            </a:r>
            <a:r>
              <a:rPr lang="en-US" sz="1700"/>
              <a:t> = 3 =&gt; </a:t>
            </a:r>
            <a:r>
              <a:rPr i="1" lang="en-US" sz="1700"/>
              <a:t>d</a:t>
            </a:r>
            <a:r>
              <a:rPr lang="en-US" sz="1700"/>
              <a:t> = 325 / 5 = 65 (yes!)</a:t>
            </a:r>
            <a:endParaRPr sz="15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729" name="Google Shape;729;p7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a:t>
            </a:r>
            <a:endParaRPr/>
          </a:p>
        </p:txBody>
      </p:sp>
      <p:sp>
        <p:nvSpPr>
          <p:cNvPr id="730" name="Google Shape;730;p72"/>
          <p:cNvSpPr txBox="1"/>
          <p:nvPr>
            <p:ph idx="1" type="body"/>
          </p:nvPr>
        </p:nvSpPr>
        <p:spPr>
          <a:xfrm>
            <a:off x="628650" y="1037624"/>
            <a:ext cx="7886700" cy="3461199"/>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300">
                <a:solidFill>
                  <a:srgbClr val="3333CC"/>
                </a:solidFill>
              </a:rPr>
              <a:t>Encryption algorithm</a:t>
            </a:r>
            <a:endParaRPr sz="2000"/>
          </a:p>
          <a:p>
            <a:pPr indent="-165100" lvl="1" marL="377190" rtl="0" algn="l">
              <a:lnSpc>
                <a:spcPct val="90000"/>
              </a:lnSpc>
              <a:spcBef>
                <a:spcPts val="900"/>
              </a:spcBef>
              <a:spcAft>
                <a:spcPts val="0"/>
              </a:spcAft>
              <a:buSzPts val="2000"/>
              <a:buChar char="▪"/>
            </a:pPr>
            <a:r>
              <a:rPr lang="en-US" sz="2000"/>
              <a:t>Public key is (e,n) private key is (d,n)</a:t>
            </a:r>
            <a:endParaRPr sz="1700"/>
          </a:p>
          <a:p>
            <a:pPr indent="-171450" lvl="1" marL="377190" rtl="0" algn="ctr">
              <a:lnSpc>
                <a:spcPct val="90000"/>
              </a:lnSpc>
              <a:spcBef>
                <a:spcPts val="900"/>
              </a:spcBef>
              <a:spcAft>
                <a:spcPts val="0"/>
              </a:spcAft>
              <a:buSzPts val="2100"/>
              <a:buFont typeface="Helvetica Neue"/>
              <a:buNone/>
            </a:pPr>
            <a:r>
              <a:rPr lang="en-US" sz="2000">
                <a:solidFill>
                  <a:srgbClr val="990033"/>
                </a:solidFill>
              </a:rPr>
              <a:t>c = p</a:t>
            </a:r>
            <a:r>
              <a:rPr baseline="30000" lang="en-US" sz="2000">
                <a:solidFill>
                  <a:srgbClr val="990033"/>
                </a:solidFill>
              </a:rPr>
              <a:t>e</a:t>
            </a:r>
            <a:r>
              <a:rPr lang="en-US" sz="2000">
                <a:solidFill>
                  <a:srgbClr val="990033"/>
                </a:solidFill>
              </a:rPr>
              <a:t> mod n     and     p = c</a:t>
            </a:r>
            <a:r>
              <a:rPr baseline="30000" lang="en-US" sz="2000">
                <a:solidFill>
                  <a:srgbClr val="990033"/>
                </a:solidFill>
              </a:rPr>
              <a:t>d</a:t>
            </a:r>
            <a:r>
              <a:rPr lang="en-US" sz="2000">
                <a:solidFill>
                  <a:srgbClr val="990033"/>
                </a:solidFill>
              </a:rPr>
              <a:t> mod n </a:t>
            </a:r>
            <a:endParaRPr sz="1700"/>
          </a:p>
          <a:p>
            <a:pPr indent="-171450" lvl="1" marL="377190" rtl="0" algn="ctr">
              <a:lnSpc>
                <a:spcPct val="90000"/>
              </a:lnSpc>
              <a:spcBef>
                <a:spcPts val="900"/>
              </a:spcBef>
              <a:spcAft>
                <a:spcPts val="0"/>
              </a:spcAft>
              <a:buSzPts val="2100"/>
              <a:buFont typeface="Helvetica Neue"/>
              <a:buNone/>
            </a:pPr>
            <a:r>
              <a:rPr lang="en-US" sz="2000">
                <a:solidFill>
                  <a:srgbClr val="000099"/>
                </a:solidFill>
              </a:rPr>
              <a:t>encryption		       decryption</a:t>
            </a:r>
            <a:endParaRPr sz="1700"/>
          </a:p>
          <a:p>
            <a:pPr indent="-165100" lvl="1" marL="377190" rtl="0" algn="l">
              <a:lnSpc>
                <a:spcPct val="81428"/>
              </a:lnSpc>
              <a:spcBef>
                <a:spcPts val="900"/>
              </a:spcBef>
              <a:spcAft>
                <a:spcPts val="0"/>
              </a:spcAft>
              <a:buSzPts val="2000"/>
              <a:buChar char="▪"/>
            </a:pPr>
            <a:r>
              <a:rPr lang="en-US" sz="2000"/>
              <a:t>Because of symmetry in modular arithmetic, encryption and decryption are mutual inverses and commutative.</a:t>
            </a:r>
            <a:endParaRPr sz="1700"/>
          </a:p>
          <a:p>
            <a:pPr indent="-171450" lvl="1" marL="377190" rtl="0" algn="ctr">
              <a:lnSpc>
                <a:spcPct val="81428"/>
              </a:lnSpc>
              <a:spcBef>
                <a:spcPts val="900"/>
              </a:spcBef>
              <a:spcAft>
                <a:spcPts val="0"/>
              </a:spcAft>
              <a:buSzPts val="2100"/>
              <a:buNone/>
            </a:pPr>
            <a:r>
              <a:rPr lang="en-US" sz="2000">
                <a:solidFill>
                  <a:srgbClr val="990033"/>
                </a:solidFill>
              </a:rPr>
              <a:t>P = c</a:t>
            </a:r>
            <a:r>
              <a:rPr baseline="30000" lang="en-US" sz="2000">
                <a:solidFill>
                  <a:srgbClr val="990033"/>
                </a:solidFill>
              </a:rPr>
              <a:t>d</a:t>
            </a:r>
            <a:r>
              <a:rPr lang="en-US" sz="2000">
                <a:solidFill>
                  <a:srgbClr val="990033"/>
                </a:solidFill>
              </a:rPr>
              <a:t> mod n = (p</a:t>
            </a:r>
            <a:r>
              <a:rPr baseline="30000" lang="en-US" sz="2000">
                <a:solidFill>
                  <a:srgbClr val="990033"/>
                </a:solidFill>
              </a:rPr>
              <a:t>e </a:t>
            </a:r>
            <a:r>
              <a:rPr lang="en-US" sz="2000">
                <a:solidFill>
                  <a:srgbClr val="990033"/>
                </a:solidFill>
              </a:rPr>
              <a:t>)</a:t>
            </a:r>
            <a:r>
              <a:rPr baseline="30000" lang="en-US" sz="2000">
                <a:solidFill>
                  <a:srgbClr val="990033"/>
                </a:solidFill>
              </a:rPr>
              <a:t> d</a:t>
            </a:r>
            <a:r>
              <a:rPr lang="en-US" sz="2000">
                <a:solidFill>
                  <a:srgbClr val="990033"/>
                </a:solidFill>
              </a:rPr>
              <a:t>mod n = (p</a:t>
            </a:r>
            <a:r>
              <a:rPr baseline="30000" lang="en-US" sz="2000">
                <a:solidFill>
                  <a:srgbClr val="990033"/>
                </a:solidFill>
              </a:rPr>
              <a:t>d </a:t>
            </a:r>
            <a:r>
              <a:rPr lang="en-US" sz="2000">
                <a:solidFill>
                  <a:srgbClr val="990033"/>
                </a:solidFill>
              </a:rPr>
              <a:t>)</a:t>
            </a:r>
            <a:r>
              <a:rPr baseline="30000" lang="en-US" sz="2000">
                <a:solidFill>
                  <a:srgbClr val="990033"/>
                </a:solidFill>
              </a:rPr>
              <a:t> e</a:t>
            </a:r>
            <a:r>
              <a:rPr lang="en-US" sz="2000">
                <a:solidFill>
                  <a:srgbClr val="990033"/>
                </a:solidFill>
              </a:rPr>
              <a:t>mod n </a:t>
            </a:r>
            <a:endParaRPr sz="1700"/>
          </a:p>
          <a:p>
            <a:pPr indent="-171450" lvl="1" marL="377190" rtl="0" algn="l">
              <a:lnSpc>
                <a:spcPct val="81428"/>
              </a:lnSpc>
              <a:spcBef>
                <a:spcPts val="900"/>
              </a:spcBef>
              <a:spcAft>
                <a:spcPts val="0"/>
              </a:spcAft>
              <a:buSzPts val="2100"/>
              <a:buNone/>
            </a:pPr>
            <a:r>
              <a:rPr lang="en-US" sz="2000"/>
              <a:t>	The relationship means that one can apply the encrypting transformation and then the decrypting one, or the decrypting one followed by the encrypting one.</a:t>
            </a:r>
            <a:endParaRPr sz="17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736" name="Google Shape;736;p7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 ALGORITHM</a:t>
            </a:r>
            <a:endParaRPr/>
          </a:p>
        </p:txBody>
      </p:sp>
      <p:sp>
        <p:nvSpPr>
          <p:cNvPr id="737" name="Google Shape;737;p73"/>
          <p:cNvSpPr txBox="1"/>
          <p:nvPr>
            <p:ph idx="1" type="body"/>
          </p:nvPr>
        </p:nvSpPr>
        <p:spPr>
          <a:xfrm>
            <a:off x="628650" y="1369219"/>
            <a:ext cx="7886700" cy="2076508"/>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solidFill>
                  <a:srgbClr val="3333CC"/>
                </a:solidFill>
              </a:rPr>
              <a:t>Encryption Example</a:t>
            </a:r>
            <a:endParaRPr/>
          </a:p>
          <a:p>
            <a:pPr indent="-171450" lvl="1" marL="377190" rtl="0" algn="l">
              <a:lnSpc>
                <a:spcPct val="81428"/>
              </a:lnSpc>
              <a:spcBef>
                <a:spcPts val="900"/>
              </a:spcBef>
              <a:spcAft>
                <a:spcPts val="0"/>
              </a:spcAft>
              <a:buSzPts val="2100"/>
              <a:buChar char="▪"/>
            </a:pPr>
            <a:r>
              <a:rPr lang="en-US" sz="2100"/>
              <a:t>For this example, lets use the message "6".</a:t>
            </a:r>
            <a:endParaRPr i="1" sz="2100"/>
          </a:p>
          <a:p>
            <a:pPr indent="-123443" lvl="2" marL="514350" rtl="0" algn="l">
              <a:lnSpc>
                <a:spcPct val="65000"/>
              </a:lnSpc>
              <a:spcBef>
                <a:spcPts val="900"/>
              </a:spcBef>
              <a:spcAft>
                <a:spcPts val="0"/>
              </a:spcAft>
              <a:buSzPts val="1300"/>
              <a:buFont typeface="Helvetica Neue"/>
              <a:buNone/>
            </a:pPr>
            <a:r>
              <a:rPr i="1" lang="en-US"/>
              <a:t>	</a:t>
            </a:r>
            <a:r>
              <a:rPr i="1" lang="en-US" sz="2400"/>
              <a:t>C = P</a:t>
            </a:r>
            <a:r>
              <a:rPr baseline="30000" i="1" lang="en-US" sz="2400"/>
              <a:t>e</a:t>
            </a:r>
            <a:r>
              <a:rPr i="1" lang="en-US" sz="2400"/>
              <a:t> mod n</a:t>
            </a:r>
            <a:br>
              <a:rPr i="1" lang="en-US" sz="2400"/>
            </a:br>
            <a:r>
              <a:rPr i="1" lang="en-US" sz="2400"/>
              <a:t>  = 6</a:t>
            </a:r>
            <a:r>
              <a:rPr baseline="30000" i="1" lang="en-US" sz="2400"/>
              <a:t>5</a:t>
            </a:r>
            <a:r>
              <a:rPr i="1" lang="en-US" sz="2400"/>
              <a:t> mod 133</a:t>
            </a:r>
            <a:br>
              <a:rPr i="1" lang="en-US" sz="2400"/>
            </a:br>
            <a:endParaRPr sz="2400"/>
          </a:p>
        </p:txBody>
      </p:sp>
      <p:sp>
        <p:nvSpPr>
          <p:cNvPr id="738" name="Google Shape;738;p73"/>
          <p:cNvSpPr txBox="1"/>
          <p:nvPr/>
        </p:nvSpPr>
        <p:spPr>
          <a:xfrm>
            <a:off x="5867400" y="2457451"/>
            <a:ext cx="2057400" cy="1708160"/>
          </a:xfrm>
          <a:prstGeom prst="rect">
            <a:avLst/>
          </a:prstGeom>
          <a:solidFill>
            <a:srgbClr val="CC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Public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rgbClr val="C00000"/>
                </a:solidFill>
                <a:latin typeface="Arial"/>
                <a:ea typeface="Arial"/>
                <a:cs typeface="Arial"/>
                <a:sym typeface="Arial"/>
              </a:rPr>
              <a:t>e = 5</a:t>
            </a:r>
            <a:endParaRPr/>
          </a:p>
          <a:p>
            <a:pPr indent="0" lvl="0" marL="0" marR="0" rtl="0" algn="l">
              <a:spcBef>
                <a:spcPts val="0"/>
              </a:spcBef>
              <a:spcAft>
                <a:spcPts val="0"/>
              </a:spcAft>
              <a:buNone/>
            </a:pPr>
            <a:r>
              <a:t/>
            </a:r>
            <a:endParaRPr i="1" sz="1500">
              <a:solidFill>
                <a:schemeClr val="dk1"/>
              </a:solidFill>
              <a:latin typeface="Arial"/>
              <a:ea typeface="Arial"/>
              <a:cs typeface="Arial"/>
              <a:sym typeface="Arial"/>
            </a:endParaRPr>
          </a:p>
          <a:p>
            <a:pPr indent="0" lvl="0" marL="0" marR="0" rtl="0" algn="l">
              <a:spcBef>
                <a:spcPts val="0"/>
              </a:spcBef>
              <a:spcAft>
                <a:spcPts val="0"/>
              </a:spcAft>
              <a:buNone/>
            </a:pPr>
            <a:r>
              <a:rPr lang="en-US" sz="1500">
                <a:solidFill>
                  <a:schemeClr val="dk1"/>
                </a:solidFill>
                <a:latin typeface="Arial"/>
                <a:ea typeface="Arial"/>
                <a:cs typeface="Arial"/>
                <a:sym typeface="Arial"/>
              </a:rPr>
              <a:t>Secret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chemeClr val="dk1"/>
                </a:solidFill>
                <a:latin typeface="Arial"/>
                <a:ea typeface="Arial"/>
                <a:cs typeface="Arial"/>
                <a:sym typeface="Arial"/>
              </a:rPr>
              <a:t>d = 65</a:t>
            </a:r>
            <a:endParaRPr/>
          </a:p>
        </p:txBody>
      </p:sp>
      <p:cxnSp>
        <p:nvCxnSpPr>
          <p:cNvPr id="739" name="Google Shape;739;p73"/>
          <p:cNvCxnSpPr/>
          <p:nvPr/>
        </p:nvCxnSpPr>
        <p:spPr>
          <a:xfrm>
            <a:off x="5867400" y="3200400"/>
            <a:ext cx="2057400" cy="0"/>
          </a:xfrm>
          <a:prstGeom prst="straightConnector1">
            <a:avLst/>
          </a:prstGeom>
          <a:noFill/>
          <a:ln cap="flat" cmpd="sng" w="9525">
            <a:solidFill>
              <a:schemeClr val="dk1"/>
            </a:solidFill>
            <a:prstDash val="solid"/>
            <a:round/>
            <a:headEnd len="med" w="med" type="none"/>
            <a:tailEnd len="med" w="med" type="none"/>
          </a:ln>
        </p:spPr>
      </p:cxnSp>
      <p:sp>
        <p:nvSpPr>
          <p:cNvPr id="740" name="Google Shape;740;p73"/>
          <p:cNvSpPr txBox="1"/>
          <p:nvPr/>
        </p:nvSpPr>
        <p:spPr>
          <a:xfrm>
            <a:off x="1463597" y="2743200"/>
            <a:ext cx="29857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  = 7776 mod 133</a:t>
            </a:r>
            <a:br>
              <a:rPr i="1" lang="en-US" sz="2400">
                <a:solidFill>
                  <a:schemeClr val="dk1"/>
                </a:solidFill>
                <a:latin typeface="Calibri"/>
                <a:ea typeface="Calibri"/>
                <a:cs typeface="Calibri"/>
                <a:sym typeface="Calibri"/>
              </a:rPr>
            </a:br>
            <a:r>
              <a:rPr i="1" lang="en-US" sz="2400">
                <a:solidFill>
                  <a:schemeClr val="dk1"/>
                </a:solidFill>
                <a:latin typeface="Calibri"/>
                <a:ea typeface="Calibri"/>
                <a:cs typeface="Calibri"/>
                <a:sym typeface="Calibri"/>
              </a:rPr>
              <a:t>  = 62</a:t>
            </a:r>
            <a:endParaRPr i="1"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RSA DECRYPTION EXAMPLE</a:t>
            </a:r>
            <a:endParaRPr/>
          </a:p>
        </p:txBody>
      </p:sp>
      <p:sp>
        <p:nvSpPr>
          <p:cNvPr id="746" name="Google Shape;746;p74"/>
          <p:cNvSpPr txBox="1"/>
          <p:nvPr>
            <p:ph idx="1" type="body"/>
          </p:nvPr>
        </p:nvSpPr>
        <p:spPr>
          <a:xfrm>
            <a:off x="628650" y="1033397"/>
            <a:ext cx="7886700" cy="3599325"/>
          </a:xfrm>
          <a:prstGeom prst="rect">
            <a:avLst/>
          </a:prstGeom>
          <a:blipFill rotWithShape="1">
            <a:blip r:embed="rId3">
              <a:alphaModFix/>
            </a:blip>
            <a:stretch>
              <a:fillRect b="0" l="-964" r="0" t="-2631"/>
            </a:stretch>
          </a:blip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 </a:t>
            </a:r>
            <a:endParaRPr/>
          </a:p>
        </p:txBody>
      </p:sp>
      <p:sp>
        <p:nvSpPr>
          <p:cNvPr id="747" name="Google Shape;747;p74"/>
          <p:cNvSpPr txBox="1"/>
          <p:nvPr/>
        </p:nvSpPr>
        <p:spPr>
          <a:xfrm>
            <a:off x="5867400" y="2686051"/>
            <a:ext cx="2057400" cy="1708160"/>
          </a:xfrm>
          <a:prstGeom prst="rect">
            <a:avLst/>
          </a:prstGeom>
          <a:solidFill>
            <a:srgbClr val="CC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Public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chemeClr val="dk1"/>
                </a:solidFill>
                <a:latin typeface="Arial"/>
                <a:ea typeface="Arial"/>
                <a:cs typeface="Arial"/>
                <a:sym typeface="Arial"/>
              </a:rPr>
              <a:t>e = 5</a:t>
            </a:r>
            <a:endParaRPr/>
          </a:p>
          <a:p>
            <a:pPr indent="0" lvl="0" marL="0" marR="0" rtl="0" algn="l">
              <a:spcBef>
                <a:spcPts val="0"/>
              </a:spcBef>
              <a:spcAft>
                <a:spcPts val="0"/>
              </a:spcAft>
              <a:buNone/>
            </a:pPr>
            <a:r>
              <a:t/>
            </a:r>
            <a:endParaRPr i="1" sz="1500">
              <a:solidFill>
                <a:schemeClr val="dk1"/>
              </a:solidFill>
              <a:latin typeface="Arial"/>
              <a:ea typeface="Arial"/>
              <a:cs typeface="Arial"/>
              <a:sym typeface="Arial"/>
            </a:endParaRPr>
          </a:p>
          <a:p>
            <a:pPr indent="0" lvl="0" marL="0" marR="0" rtl="0" algn="l">
              <a:spcBef>
                <a:spcPts val="0"/>
              </a:spcBef>
              <a:spcAft>
                <a:spcPts val="0"/>
              </a:spcAft>
              <a:buNone/>
            </a:pPr>
            <a:r>
              <a:rPr lang="en-US" sz="1500">
                <a:solidFill>
                  <a:schemeClr val="dk1"/>
                </a:solidFill>
                <a:latin typeface="Arial"/>
                <a:ea typeface="Arial"/>
                <a:cs typeface="Arial"/>
                <a:sym typeface="Arial"/>
              </a:rPr>
              <a:t>Secret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rgbClr val="C00000"/>
                </a:solidFill>
                <a:latin typeface="Arial"/>
                <a:ea typeface="Arial"/>
                <a:cs typeface="Arial"/>
                <a:sym typeface="Arial"/>
              </a:rPr>
              <a:t>d = 65</a:t>
            </a:r>
            <a:endParaRPr/>
          </a:p>
        </p:txBody>
      </p:sp>
      <p:sp>
        <p:nvSpPr>
          <p:cNvPr id="748" name="Google Shape;748;p74"/>
          <p:cNvSpPr txBox="1"/>
          <p:nvPr/>
        </p:nvSpPr>
        <p:spPr>
          <a:xfrm>
            <a:off x="5611851" y="1120697"/>
            <a:ext cx="2843561" cy="415498"/>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Power rule: </a:t>
            </a:r>
            <a:r>
              <a:rPr lang="en-US" sz="2100">
                <a:solidFill>
                  <a:srgbClr val="C00000"/>
                </a:solidFill>
                <a:latin typeface="Calibri"/>
                <a:ea typeface="Calibri"/>
                <a:cs typeface="Calibri"/>
                <a:sym typeface="Calibri"/>
              </a:rPr>
              <a:t>(</a:t>
            </a:r>
            <a:r>
              <a:rPr i="1" lang="en-US" sz="2100">
                <a:solidFill>
                  <a:srgbClr val="C00000"/>
                </a:solidFill>
                <a:latin typeface="Calibri"/>
                <a:ea typeface="Calibri"/>
                <a:cs typeface="Calibri"/>
                <a:sym typeface="Calibri"/>
              </a:rPr>
              <a:t>b</a:t>
            </a:r>
            <a:r>
              <a:rPr baseline="30000" i="1" lang="en-US" sz="2100">
                <a:solidFill>
                  <a:srgbClr val="C00000"/>
                </a:solidFill>
                <a:latin typeface="Calibri"/>
                <a:ea typeface="Calibri"/>
                <a:cs typeface="Calibri"/>
                <a:sym typeface="Calibri"/>
              </a:rPr>
              <a:t>n</a:t>
            </a:r>
            <a:r>
              <a:rPr lang="en-US" sz="2100">
                <a:solidFill>
                  <a:srgbClr val="C00000"/>
                </a:solidFill>
                <a:latin typeface="Calibri"/>
                <a:ea typeface="Calibri"/>
                <a:cs typeface="Calibri"/>
                <a:sym typeface="Calibri"/>
              </a:rPr>
              <a:t>)</a:t>
            </a:r>
            <a:r>
              <a:rPr baseline="30000" i="1" lang="en-US" sz="2100">
                <a:solidFill>
                  <a:srgbClr val="C00000"/>
                </a:solidFill>
                <a:latin typeface="Calibri"/>
                <a:ea typeface="Calibri"/>
                <a:cs typeface="Calibri"/>
                <a:sym typeface="Calibri"/>
              </a:rPr>
              <a:t>m</a:t>
            </a:r>
            <a:r>
              <a:rPr lang="en-US" sz="2100">
                <a:solidFill>
                  <a:srgbClr val="C00000"/>
                </a:solidFill>
                <a:latin typeface="Calibri"/>
                <a:ea typeface="Calibri"/>
                <a:cs typeface="Calibri"/>
                <a:sym typeface="Calibri"/>
              </a:rPr>
              <a:t> = </a:t>
            </a:r>
            <a:r>
              <a:rPr i="1" lang="en-US" sz="2100">
                <a:solidFill>
                  <a:srgbClr val="C00000"/>
                </a:solidFill>
                <a:latin typeface="Calibri"/>
                <a:ea typeface="Calibri"/>
                <a:cs typeface="Calibri"/>
                <a:sym typeface="Calibri"/>
              </a:rPr>
              <a:t>b</a:t>
            </a:r>
            <a:r>
              <a:rPr baseline="30000" i="1" lang="en-US" sz="2100">
                <a:solidFill>
                  <a:srgbClr val="C00000"/>
                </a:solidFill>
                <a:latin typeface="Calibri"/>
                <a:ea typeface="Calibri"/>
                <a:cs typeface="Calibri"/>
                <a:sym typeface="Calibri"/>
              </a:rPr>
              <a:t>n⋅m</a:t>
            </a:r>
            <a:endParaRPr sz="1050">
              <a:solidFill>
                <a:srgbClr val="C00000"/>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RSA DECRYPTION EXAMPLE (CONT.)</a:t>
            </a:r>
            <a:endParaRPr/>
          </a:p>
        </p:txBody>
      </p:sp>
      <p:sp>
        <p:nvSpPr>
          <p:cNvPr id="754" name="Google Shape;754;p75"/>
          <p:cNvSpPr txBox="1"/>
          <p:nvPr>
            <p:ph idx="1" type="body"/>
          </p:nvPr>
        </p:nvSpPr>
        <p:spPr>
          <a:xfrm>
            <a:off x="628650" y="1109597"/>
            <a:ext cx="7886700" cy="3599400"/>
          </a:xfrm>
          <a:prstGeom prst="rect">
            <a:avLst/>
          </a:prstGeom>
          <a:blipFill rotWithShape="1">
            <a:blip r:embed="rId3">
              <a:alphaModFix/>
            </a:blip>
            <a:stretch>
              <a:fillRect b="0" l="-1390" r="0" t="-2031"/>
            </a:stretch>
          </a:blip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 </a:t>
            </a:r>
            <a:endParaRPr/>
          </a:p>
        </p:txBody>
      </p:sp>
      <p:sp>
        <p:nvSpPr>
          <p:cNvPr id="755" name="Google Shape;755;p75"/>
          <p:cNvSpPr txBox="1"/>
          <p:nvPr/>
        </p:nvSpPr>
        <p:spPr>
          <a:xfrm>
            <a:off x="6223150" y="1779376"/>
            <a:ext cx="2057400" cy="1708500"/>
          </a:xfrm>
          <a:prstGeom prst="rect">
            <a:avLst/>
          </a:prstGeom>
          <a:solidFill>
            <a:srgbClr val="CC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Public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chemeClr val="dk1"/>
                </a:solidFill>
                <a:latin typeface="Arial"/>
                <a:ea typeface="Arial"/>
                <a:cs typeface="Arial"/>
                <a:sym typeface="Arial"/>
              </a:rPr>
              <a:t>e = 5</a:t>
            </a:r>
            <a:endParaRPr/>
          </a:p>
          <a:p>
            <a:pPr indent="0" lvl="0" marL="0" marR="0" rtl="0" algn="l">
              <a:spcBef>
                <a:spcPts val="0"/>
              </a:spcBef>
              <a:spcAft>
                <a:spcPts val="0"/>
              </a:spcAft>
              <a:buNone/>
            </a:pPr>
            <a:r>
              <a:t/>
            </a:r>
            <a:endParaRPr i="1" sz="1500">
              <a:solidFill>
                <a:schemeClr val="dk1"/>
              </a:solidFill>
              <a:latin typeface="Arial"/>
              <a:ea typeface="Arial"/>
              <a:cs typeface="Arial"/>
              <a:sym typeface="Arial"/>
            </a:endParaRPr>
          </a:p>
          <a:p>
            <a:pPr indent="0" lvl="0" marL="0" marR="0" rtl="0" algn="l">
              <a:spcBef>
                <a:spcPts val="0"/>
              </a:spcBef>
              <a:spcAft>
                <a:spcPts val="0"/>
              </a:spcAft>
              <a:buNone/>
            </a:pPr>
            <a:r>
              <a:rPr lang="en-US" sz="1500">
                <a:solidFill>
                  <a:schemeClr val="dk1"/>
                </a:solidFill>
                <a:latin typeface="Arial"/>
                <a:ea typeface="Arial"/>
                <a:cs typeface="Arial"/>
                <a:sym typeface="Arial"/>
              </a:rPr>
              <a:t>Secret Key</a:t>
            </a:r>
            <a:endParaRPr/>
          </a:p>
          <a:p>
            <a:pPr indent="0" lvl="0" marL="0" marR="0" rtl="0" algn="l">
              <a:spcBef>
                <a:spcPts val="0"/>
              </a:spcBef>
              <a:spcAft>
                <a:spcPts val="0"/>
              </a:spcAft>
              <a:buNone/>
            </a:pPr>
            <a:r>
              <a:rPr i="1" lang="en-US" sz="1500">
                <a:solidFill>
                  <a:schemeClr val="dk1"/>
                </a:solidFill>
                <a:latin typeface="Arial"/>
                <a:ea typeface="Arial"/>
                <a:cs typeface="Arial"/>
                <a:sym typeface="Arial"/>
              </a:rPr>
              <a:t>n = 133</a:t>
            </a:r>
            <a:br>
              <a:rPr i="1" lang="en-US" sz="1500">
                <a:solidFill>
                  <a:schemeClr val="dk1"/>
                </a:solidFill>
                <a:latin typeface="Arial"/>
                <a:ea typeface="Arial"/>
                <a:cs typeface="Arial"/>
                <a:sym typeface="Arial"/>
              </a:rPr>
            </a:br>
            <a:r>
              <a:rPr i="1" lang="en-US" sz="1500">
                <a:solidFill>
                  <a:schemeClr val="dk1"/>
                </a:solidFill>
                <a:latin typeface="Arial"/>
                <a:ea typeface="Arial"/>
                <a:cs typeface="Arial"/>
                <a:sym typeface="Arial"/>
              </a:rPr>
              <a:t>d = 65</a:t>
            </a:r>
            <a:endParaRPr/>
          </a:p>
        </p:txBody>
      </p:sp>
      <p:sp>
        <p:nvSpPr>
          <p:cNvPr id="756" name="Google Shape;756;p75"/>
          <p:cNvSpPr txBox="1"/>
          <p:nvPr/>
        </p:nvSpPr>
        <p:spPr>
          <a:xfrm>
            <a:off x="5193680" y="1338146"/>
            <a:ext cx="2843561" cy="415498"/>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Power rule: </a:t>
            </a:r>
            <a:r>
              <a:rPr lang="en-US" sz="2100">
                <a:solidFill>
                  <a:srgbClr val="C00000"/>
                </a:solidFill>
                <a:latin typeface="Calibri"/>
                <a:ea typeface="Calibri"/>
                <a:cs typeface="Calibri"/>
                <a:sym typeface="Calibri"/>
              </a:rPr>
              <a:t>(</a:t>
            </a:r>
            <a:r>
              <a:rPr i="1" lang="en-US" sz="2100">
                <a:solidFill>
                  <a:srgbClr val="C00000"/>
                </a:solidFill>
                <a:latin typeface="Calibri"/>
                <a:ea typeface="Calibri"/>
                <a:cs typeface="Calibri"/>
                <a:sym typeface="Calibri"/>
              </a:rPr>
              <a:t>b</a:t>
            </a:r>
            <a:r>
              <a:rPr baseline="30000" i="1" lang="en-US" sz="2100">
                <a:solidFill>
                  <a:srgbClr val="C00000"/>
                </a:solidFill>
                <a:latin typeface="Calibri"/>
                <a:ea typeface="Calibri"/>
                <a:cs typeface="Calibri"/>
                <a:sym typeface="Calibri"/>
              </a:rPr>
              <a:t>n</a:t>
            </a:r>
            <a:r>
              <a:rPr lang="en-US" sz="2100">
                <a:solidFill>
                  <a:srgbClr val="C00000"/>
                </a:solidFill>
                <a:latin typeface="Calibri"/>
                <a:ea typeface="Calibri"/>
                <a:cs typeface="Calibri"/>
                <a:sym typeface="Calibri"/>
              </a:rPr>
              <a:t>)</a:t>
            </a:r>
            <a:r>
              <a:rPr baseline="30000" i="1" lang="en-US" sz="2100">
                <a:solidFill>
                  <a:srgbClr val="C00000"/>
                </a:solidFill>
                <a:latin typeface="Calibri"/>
                <a:ea typeface="Calibri"/>
                <a:cs typeface="Calibri"/>
                <a:sym typeface="Calibri"/>
              </a:rPr>
              <a:t>m</a:t>
            </a:r>
            <a:r>
              <a:rPr lang="en-US" sz="2100">
                <a:solidFill>
                  <a:srgbClr val="C00000"/>
                </a:solidFill>
                <a:latin typeface="Calibri"/>
                <a:ea typeface="Calibri"/>
                <a:cs typeface="Calibri"/>
                <a:sym typeface="Calibri"/>
              </a:rPr>
              <a:t> = </a:t>
            </a:r>
            <a:r>
              <a:rPr i="1" lang="en-US" sz="2100">
                <a:solidFill>
                  <a:srgbClr val="C00000"/>
                </a:solidFill>
                <a:latin typeface="Calibri"/>
                <a:ea typeface="Calibri"/>
                <a:cs typeface="Calibri"/>
                <a:sym typeface="Calibri"/>
              </a:rPr>
              <a:t>b</a:t>
            </a:r>
            <a:r>
              <a:rPr baseline="30000" i="1" lang="en-US" sz="2100">
                <a:solidFill>
                  <a:srgbClr val="C00000"/>
                </a:solidFill>
                <a:latin typeface="Calibri"/>
                <a:ea typeface="Calibri"/>
                <a:cs typeface="Calibri"/>
                <a:sym typeface="Calibri"/>
              </a:rPr>
              <a:t>n⋅m</a:t>
            </a:r>
            <a:endParaRPr sz="1050">
              <a:solidFill>
                <a:srgbClr val="C00000"/>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762" name="Google Shape;762;p7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SECURITY OF PUBLIC KEY ENCRYPTION</a:t>
            </a:r>
            <a:endParaRPr/>
          </a:p>
        </p:txBody>
      </p:sp>
      <p:sp>
        <p:nvSpPr>
          <p:cNvPr id="763" name="Google Shape;763;p76"/>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t>RSA key length is configurable </a:t>
            </a:r>
            <a:endParaRPr>
              <a:solidFill>
                <a:srgbClr val="990033"/>
              </a:solidFill>
            </a:endParaRPr>
          </a:p>
          <a:p>
            <a:pPr indent="0" lvl="0" marL="0" rtl="0" algn="l">
              <a:lnSpc>
                <a:spcPct val="90000"/>
              </a:lnSpc>
              <a:spcBef>
                <a:spcPts val="900"/>
              </a:spcBef>
              <a:spcAft>
                <a:spcPts val="0"/>
              </a:spcAft>
              <a:buSzPts val="2100"/>
              <a:buNone/>
            </a:pPr>
            <a:r>
              <a:rPr lang="en-US">
                <a:solidFill>
                  <a:srgbClr val="990033"/>
                </a:solidFill>
              </a:rPr>
              <a:t>Asymmetric algorithms</a:t>
            </a:r>
            <a:r>
              <a:rPr lang="en-US"/>
              <a:t> require longer keys to provide same level of security as symmetric keys </a:t>
            </a:r>
            <a:endParaRPr/>
          </a:p>
          <a:p>
            <a:pPr indent="-171450" lvl="1" marL="377190" rtl="0" algn="l">
              <a:lnSpc>
                <a:spcPct val="90000"/>
              </a:lnSpc>
              <a:spcBef>
                <a:spcPts val="900"/>
              </a:spcBef>
              <a:spcAft>
                <a:spcPts val="0"/>
              </a:spcAft>
              <a:buSzPts val="2100"/>
              <a:buChar char="▪"/>
            </a:pPr>
            <a:r>
              <a:rPr lang="en-US" sz="2100"/>
              <a:t>512 bit RSA public key is equivalent to a 64 bit symmetric key </a:t>
            </a:r>
            <a:endParaRPr/>
          </a:p>
          <a:p>
            <a:pPr indent="-171450" lvl="1" marL="377190" rtl="0" algn="l">
              <a:lnSpc>
                <a:spcPct val="90000"/>
              </a:lnSpc>
              <a:spcBef>
                <a:spcPts val="900"/>
              </a:spcBef>
              <a:spcAft>
                <a:spcPts val="0"/>
              </a:spcAft>
              <a:buSzPts val="2100"/>
              <a:buChar char="▪"/>
            </a:pPr>
            <a:r>
              <a:rPr lang="en-US" sz="2100"/>
              <a:t>768 bit RSA public key is equivalent to an 89 bit symmetric key</a:t>
            </a:r>
            <a:endParaRPr/>
          </a:p>
          <a:p>
            <a:pPr indent="0" lvl="1" marL="205740" rtl="0" algn="l">
              <a:lnSpc>
                <a:spcPct val="90000"/>
              </a:lnSpc>
              <a:spcBef>
                <a:spcPts val="900"/>
              </a:spcBef>
              <a:spcAft>
                <a:spcPts val="0"/>
              </a:spcAft>
              <a:buSzPts val="2100"/>
              <a:buNone/>
            </a:pPr>
            <a:r>
              <a:rPr lang="en-US" sz="2100"/>
              <a:t>RSA encryption for protecting very high value transactions - at least a 1024 bit or higher key SHOULD be used.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SECRET KEY VS. PUBLIC KEY ENCRYPTION</a:t>
            </a:r>
            <a:endParaRPr/>
          </a:p>
        </p:txBody>
      </p:sp>
      <p:graphicFrame>
        <p:nvGraphicFramePr>
          <p:cNvPr id="770" name="Google Shape;770;p77"/>
          <p:cNvGraphicFramePr/>
          <p:nvPr/>
        </p:nvGraphicFramePr>
        <p:xfrm>
          <a:off x="1068092" y="799348"/>
          <a:ext cx="6598101" cy="3544804"/>
        </p:xfrm>
        <a:graphic>
          <a:graphicData uri="http://schemas.openxmlformats.org/presentationml/2006/ole">
            <mc:AlternateContent>
              <mc:Choice Requires="v">
                <p:oleObj r:id="rId4" imgH="3544804" imgW="6598101" progId="Word.Document.12" spid="_x0000_s1">
                  <p:embed/>
                </p:oleObj>
              </mc:Choice>
              <mc:Fallback>
                <p:oleObj r:id="rId5" imgH="3544804" imgW="6598101" progId="Word.Document.12">
                  <p:embed/>
                  <p:pic>
                    <p:nvPicPr>
                      <p:cNvPr id="770" name="Google Shape;770;p77"/>
                      <p:cNvPicPr preferRelativeResize="0"/>
                      <p:nvPr/>
                    </p:nvPicPr>
                    <p:blipFill rotWithShape="1">
                      <a:blip r:embed="rId6">
                        <a:alphaModFix/>
                      </a:blip>
                      <a:srcRect b="0" l="0" r="0" t="0"/>
                      <a:stretch/>
                    </p:blipFill>
                    <p:spPr>
                      <a:xfrm>
                        <a:off x="1068092" y="799348"/>
                        <a:ext cx="6598101" cy="3544804"/>
                      </a:xfrm>
                      <a:prstGeom prst="rect">
                        <a:avLst/>
                      </a:prstGeom>
                      <a:noFill/>
                      <a:ln>
                        <a:noFill/>
                      </a:ln>
                    </p:spPr>
                  </p:pic>
                </p:oleObj>
              </mc:Fallback>
            </mc:AlternateContent>
          </a:graphicData>
        </a:graphic>
      </p:graphicFrame>
      <p:sp>
        <p:nvSpPr>
          <p:cNvPr id="771" name="Google Shape;771;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7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SUMMARY</a:t>
            </a:r>
            <a:endParaRPr/>
          </a:p>
        </p:txBody>
      </p:sp>
      <p:sp>
        <p:nvSpPr>
          <p:cNvPr id="777" name="Google Shape;777;p78"/>
          <p:cNvSpPr txBox="1"/>
          <p:nvPr>
            <p:ph idx="1" type="body"/>
          </p:nvPr>
        </p:nvSpPr>
        <p:spPr>
          <a:xfrm>
            <a:off x="628650" y="1254512"/>
            <a:ext cx="7886700" cy="337821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US" sz="2400">
                <a:solidFill>
                  <a:schemeClr val="dk1"/>
                </a:solidFill>
              </a:rPr>
              <a:t>Asymmetric (public key) encryption</a:t>
            </a:r>
            <a:endParaRPr>
              <a:solidFill>
                <a:schemeClr val="dk1"/>
              </a:solidFill>
            </a:endParaRPr>
          </a:p>
          <a:p>
            <a:pPr indent="-171450" lvl="1" marL="377190" rtl="0" algn="l">
              <a:lnSpc>
                <a:spcPct val="81428"/>
              </a:lnSpc>
              <a:spcBef>
                <a:spcPts val="900"/>
              </a:spcBef>
              <a:spcAft>
                <a:spcPts val="0"/>
              </a:spcAft>
              <a:buClr>
                <a:schemeClr val="dk1"/>
              </a:buClr>
              <a:buSzPts val="2100"/>
              <a:buChar char="▪"/>
            </a:pPr>
            <a:r>
              <a:rPr lang="en-US" sz="2100">
                <a:solidFill>
                  <a:schemeClr val="dk1"/>
                </a:solidFill>
              </a:rPr>
              <a:t>Involve using a pair of keys for encryption and decryption separately.</a:t>
            </a:r>
            <a:endParaRPr b="1" sz="2400">
              <a:solidFill>
                <a:schemeClr val="dk1"/>
              </a:solidFill>
            </a:endParaRPr>
          </a:p>
          <a:p>
            <a:pPr indent="0" lvl="0" marL="0" rtl="0" algn="l">
              <a:lnSpc>
                <a:spcPct val="90000"/>
              </a:lnSpc>
              <a:spcBef>
                <a:spcPts val="900"/>
              </a:spcBef>
              <a:spcAft>
                <a:spcPts val="0"/>
              </a:spcAft>
              <a:buSzPts val="2400"/>
              <a:buNone/>
            </a:pPr>
            <a:r>
              <a:rPr lang="en-US" sz="2400">
                <a:solidFill>
                  <a:schemeClr val="dk1"/>
                </a:solidFill>
              </a:rPr>
              <a:t>Public key cryptography to exchange secret keys</a:t>
            </a:r>
            <a:endParaRPr>
              <a:solidFill>
                <a:schemeClr val="dk1"/>
              </a:solidFill>
            </a:endParaRPr>
          </a:p>
          <a:p>
            <a:pPr indent="-171450" lvl="1" marL="377190" rtl="0" algn="l">
              <a:lnSpc>
                <a:spcPct val="81428"/>
              </a:lnSpc>
              <a:spcBef>
                <a:spcPts val="900"/>
              </a:spcBef>
              <a:spcAft>
                <a:spcPts val="0"/>
              </a:spcAft>
              <a:buClr>
                <a:schemeClr val="dk1"/>
              </a:buClr>
              <a:buSzPts val="2100"/>
              <a:buChar char="▪"/>
            </a:pPr>
            <a:r>
              <a:rPr lang="en-US" sz="2100">
                <a:solidFill>
                  <a:schemeClr val="dk1"/>
                </a:solidFill>
              </a:rPr>
              <a:t>Diffie-Hellman key agreement</a:t>
            </a:r>
            <a:endParaRPr>
              <a:solidFill>
                <a:schemeClr val="dk1"/>
              </a:solidFill>
            </a:endParaRPr>
          </a:p>
          <a:p>
            <a:pPr indent="0" lvl="0" marL="0" rtl="0" algn="l">
              <a:lnSpc>
                <a:spcPct val="90000"/>
              </a:lnSpc>
              <a:spcBef>
                <a:spcPts val="900"/>
              </a:spcBef>
              <a:spcAft>
                <a:spcPts val="0"/>
              </a:spcAft>
              <a:buSzPts val="2400"/>
              <a:buNone/>
            </a:pPr>
            <a:r>
              <a:rPr lang="en-US" sz="2400">
                <a:solidFill>
                  <a:schemeClr val="dk1"/>
                </a:solidFill>
              </a:rPr>
              <a:t>Public key cryptography to protect confidentiality</a:t>
            </a:r>
            <a:endParaRPr>
              <a:solidFill>
                <a:schemeClr val="dk1"/>
              </a:solidFill>
            </a:endParaRPr>
          </a:p>
          <a:p>
            <a:pPr indent="-171450" lvl="1" marL="377190" rtl="0" algn="l">
              <a:lnSpc>
                <a:spcPct val="81428"/>
              </a:lnSpc>
              <a:spcBef>
                <a:spcPts val="900"/>
              </a:spcBef>
              <a:spcAft>
                <a:spcPts val="0"/>
              </a:spcAft>
              <a:buClr>
                <a:schemeClr val="dk1"/>
              </a:buClr>
              <a:buSzPts val="2100"/>
              <a:buChar char="▪"/>
            </a:pPr>
            <a:r>
              <a:rPr lang="en-US" sz="2100">
                <a:solidFill>
                  <a:schemeClr val="dk1"/>
                </a:solidFill>
              </a:rPr>
              <a:t>RSA algorithm (Rivest-Shamir-Adelman)</a:t>
            </a:r>
            <a:endParaRPr>
              <a:solidFill>
                <a:schemeClr val="dk1"/>
              </a:solidFill>
            </a:endParaRPr>
          </a:p>
          <a:p>
            <a:pPr indent="0" lvl="0" marL="0" rtl="0" algn="l">
              <a:lnSpc>
                <a:spcPct val="90000"/>
              </a:lnSpc>
              <a:spcBef>
                <a:spcPts val="900"/>
              </a:spcBef>
              <a:spcAft>
                <a:spcPts val="0"/>
              </a:spcAft>
              <a:buSzPts val="2400"/>
              <a:buNone/>
            </a:pPr>
            <a:r>
              <a:t/>
            </a:r>
            <a:endParaRPr sz="240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ENCRYPTION KEYS</a:t>
            </a:r>
            <a:endParaRPr/>
          </a:p>
        </p:txBody>
      </p:sp>
      <p:sp>
        <p:nvSpPr>
          <p:cNvPr id="281" name="Google Shape;281;p8"/>
          <p:cNvSpPr txBox="1"/>
          <p:nvPr>
            <p:ph idx="1" type="body"/>
          </p:nvPr>
        </p:nvSpPr>
        <p:spPr>
          <a:xfrm>
            <a:off x="914493" y="944563"/>
            <a:ext cx="7645958" cy="3303437"/>
          </a:xfrm>
          <a:prstGeom prst="rect">
            <a:avLst/>
          </a:prstGeom>
          <a:blipFill rotWithShape="1">
            <a:blip r:embed="rId3">
              <a:alphaModFix/>
            </a:blip>
            <a:stretch>
              <a:fillRect b="0" l="-1833" r="-1194" t="-2767"/>
            </a:stretch>
          </a:blip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 </a:t>
            </a:r>
            <a:endParaRPr/>
          </a:p>
        </p:txBody>
      </p:sp>
      <p:pic>
        <p:nvPicPr>
          <p:cNvPr id="282" name="Google Shape;282;p8" title="Encrypted Key "/>
          <p:cNvPicPr preferRelativeResize="0"/>
          <p:nvPr/>
        </p:nvPicPr>
        <p:blipFill rotWithShape="1">
          <a:blip r:embed="rId4">
            <a:alphaModFix/>
          </a:blip>
          <a:srcRect b="0" l="0" r="0" t="0"/>
          <a:stretch/>
        </p:blipFill>
        <p:spPr>
          <a:xfrm>
            <a:off x="2277800" y="2287135"/>
            <a:ext cx="4588400" cy="1186537"/>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ERROR DETECTING CODES</a:t>
            </a:r>
            <a:endParaRPr/>
          </a:p>
        </p:txBody>
      </p:sp>
      <p:sp>
        <p:nvSpPr>
          <p:cNvPr id="783" name="Google Shape;783;p79"/>
          <p:cNvSpPr txBox="1"/>
          <p:nvPr>
            <p:ph idx="1" type="body"/>
          </p:nvPr>
        </p:nvSpPr>
        <p:spPr>
          <a:xfrm>
            <a:off x="978200" y="959650"/>
            <a:ext cx="7628700" cy="3599400"/>
          </a:xfrm>
          <a:prstGeom prst="rect">
            <a:avLst/>
          </a:prstGeom>
          <a:noFill/>
          <a:ln>
            <a:noFill/>
          </a:ln>
        </p:spPr>
        <p:txBody>
          <a:bodyPr anchorCtr="0" anchor="t" bIns="0" lIns="0" spcFirstLastPara="1" rIns="0" wrap="square" tIns="0">
            <a:normAutofit/>
          </a:bodyPr>
          <a:lstStyle/>
          <a:p>
            <a:pPr indent="0" lvl="0" marL="0" rtl="0" algn="l">
              <a:lnSpc>
                <a:spcPct val="92857"/>
              </a:lnSpc>
              <a:spcBef>
                <a:spcPts val="0"/>
              </a:spcBef>
              <a:spcAft>
                <a:spcPts val="0"/>
              </a:spcAft>
              <a:buSzPts val="1942"/>
              <a:buNone/>
            </a:pPr>
            <a:r>
              <a:rPr lang="en-US" sz="1842">
                <a:solidFill>
                  <a:schemeClr val="dk1"/>
                </a:solidFill>
              </a:rPr>
              <a:t>Encryption protects against passive attack (eavesdropping). A different requirement is to protect against active attack (falsification of data).</a:t>
            </a:r>
            <a:endParaRPr sz="1842">
              <a:solidFill>
                <a:schemeClr val="dk1"/>
              </a:solidFill>
            </a:endParaRPr>
          </a:p>
          <a:p>
            <a:pPr indent="0" lvl="0" marL="0" rtl="0" algn="l">
              <a:lnSpc>
                <a:spcPct val="92857"/>
              </a:lnSpc>
              <a:spcBef>
                <a:spcPts val="900"/>
              </a:spcBef>
              <a:spcAft>
                <a:spcPts val="0"/>
              </a:spcAft>
              <a:buSzPts val="1942"/>
              <a:buNone/>
            </a:pPr>
            <a:r>
              <a:rPr lang="en-US" sz="1842">
                <a:solidFill>
                  <a:schemeClr val="dk1"/>
                </a:solidFill>
              </a:rPr>
              <a:t>Challenge: with important data, we need some way to determine that the data is complete and intact.</a:t>
            </a:r>
            <a:endParaRPr sz="1842">
              <a:solidFill>
                <a:schemeClr val="dk1"/>
              </a:solidFill>
            </a:endParaRPr>
          </a:p>
          <a:p>
            <a:pPr indent="0" lvl="0" marL="0" rtl="0" algn="l">
              <a:lnSpc>
                <a:spcPct val="92857"/>
              </a:lnSpc>
              <a:spcBef>
                <a:spcPts val="900"/>
              </a:spcBef>
              <a:spcAft>
                <a:spcPts val="0"/>
              </a:spcAft>
              <a:buSzPts val="1942"/>
              <a:buNone/>
            </a:pPr>
            <a:r>
              <a:rPr lang="en-US" sz="1842">
                <a:solidFill>
                  <a:schemeClr val="dk1"/>
                </a:solidFill>
              </a:rPr>
              <a:t>Error detecting codes come under many names:</a:t>
            </a:r>
            <a:endParaRPr sz="1842">
              <a:solidFill>
                <a:schemeClr val="dk1"/>
              </a:solidFill>
            </a:endParaRPr>
          </a:p>
          <a:p>
            <a:pPr indent="-165100" lvl="1" marL="377190" rtl="0" algn="l">
              <a:lnSpc>
                <a:spcPct val="85000"/>
              </a:lnSpc>
              <a:spcBef>
                <a:spcPts val="900"/>
              </a:spcBef>
              <a:spcAft>
                <a:spcPts val="0"/>
              </a:spcAft>
              <a:buClr>
                <a:schemeClr val="dk1"/>
              </a:buClr>
              <a:buSzPts val="1565"/>
              <a:buChar char="▪"/>
            </a:pPr>
            <a:r>
              <a:rPr lang="en-US" sz="1565">
                <a:solidFill>
                  <a:schemeClr val="dk1"/>
                </a:solidFill>
              </a:rPr>
              <a:t>such as: hash codes, message digests, checksums, integrity checks, error detection and correction codes, and redundancy test. </a:t>
            </a:r>
            <a:endParaRPr sz="1565">
              <a:solidFill>
                <a:schemeClr val="dk1"/>
              </a:solidFill>
            </a:endParaRPr>
          </a:p>
          <a:p>
            <a:pPr indent="0" lvl="0" marL="0" rtl="0" algn="l">
              <a:lnSpc>
                <a:spcPct val="92857"/>
              </a:lnSpc>
              <a:spcBef>
                <a:spcPts val="900"/>
              </a:spcBef>
              <a:spcAft>
                <a:spcPts val="0"/>
              </a:spcAft>
              <a:buSzPts val="1942"/>
              <a:buNone/>
            </a:pPr>
            <a:r>
              <a:rPr lang="en-US" sz="1842">
                <a:solidFill>
                  <a:schemeClr val="dk1"/>
                </a:solidFill>
              </a:rPr>
              <a:t>The basic purpose of all is to demonstrate that a block of data has been modified.</a:t>
            </a:r>
            <a:endParaRPr sz="1842">
              <a:solidFill>
                <a:schemeClr val="dk1"/>
              </a:solidFill>
            </a:endParaRPr>
          </a:p>
          <a:p>
            <a:pPr indent="0" lvl="0" marL="0" rtl="0" algn="l">
              <a:lnSpc>
                <a:spcPct val="92857"/>
              </a:lnSpc>
              <a:spcBef>
                <a:spcPts val="900"/>
              </a:spcBef>
              <a:spcAft>
                <a:spcPts val="0"/>
              </a:spcAft>
              <a:buSzPts val="1942"/>
              <a:buNone/>
            </a:pPr>
            <a:r>
              <a:rPr lang="en-US" sz="1842">
                <a:solidFill>
                  <a:schemeClr val="dk1"/>
                </a:solidFill>
              </a:rPr>
              <a:t>Some of the error detecting codes will signal that content has changed, but it is less solid at demonstrating no modification.</a:t>
            </a:r>
            <a:endParaRPr sz="1842">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8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ERROR DETECTING CODES</a:t>
            </a:r>
            <a:endParaRPr/>
          </a:p>
        </p:txBody>
      </p:sp>
      <p:sp>
        <p:nvSpPr>
          <p:cNvPr id="789" name="Google Shape;789;p8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Demonstrates that a block of data has been modified</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Simple error detecting codes: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Hash code</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Cryptographic error detecting codes: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One-way hash functions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Cryptographic checksums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Digital signatures</a:t>
            </a:r>
            <a:endParaRPr>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8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EXAMPLE: CHECKSUM ON A LETTER</a:t>
            </a:r>
            <a:endParaRPr/>
          </a:p>
        </p:txBody>
      </p:sp>
      <p:sp>
        <p:nvSpPr>
          <p:cNvPr id="795" name="Google Shape;795;p81"/>
          <p:cNvSpPr txBox="1"/>
          <p:nvPr>
            <p:ph idx="1" type="body"/>
          </p:nvPr>
        </p:nvSpPr>
        <p:spPr>
          <a:xfrm>
            <a:off x="814125" y="1033400"/>
            <a:ext cx="7701300" cy="3599400"/>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sz="2000">
                <a:solidFill>
                  <a:schemeClr val="dk1"/>
                </a:solidFill>
              </a:rPr>
              <a:t>Sam writes a letter, wants to send it to Amy.</a:t>
            </a:r>
            <a:endParaRPr sz="2000">
              <a:solidFill>
                <a:schemeClr val="dk1"/>
              </a:solidFill>
            </a:endParaRPr>
          </a:p>
          <a:p>
            <a:pPr indent="0" lvl="0" marL="0" rtl="0" algn="l">
              <a:lnSpc>
                <a:spcPct val="102857"/>
              </a:lnSpc>
              <a:spcBef>
                <a:spcPts val="300"/>
              </a:spcBef>
              <a:spcAft>
                <a:spcPts val="0"/>
              </a:spcAft>
              <a:buSzPts val="2100"/>
              <a:buNone/>
            </a:pPr>
            <a:r>
              <a:rPr lang="en-US" sz="2000">
                <a:solidFill>
                  <a:schemeClr val="dk1"/>
                </a:solidFill>
              </a:rPr>
              <a:t>He carefully counts the letters in the document, adds those values and writes the sum in tiny digits at the bottom of the letter.</a:t>
            </a:r>
            <a:endParaRPr sz="2000">
              <a:solidFill>
                <a:schemeClr val="dk1"/>
              </a:solidFill>
            </a:endParaRPr>
          </a:p>
          <a:p>
            <a:pPr indent="-165100" lvl="1" marL="377190" rtl="0" algn="l">
              <a:lnSpc>
                <a:spcPct val="95000"/>
              </a:lnSpc>
              <a:spcBef>
                <a:spcPts val="300"/>
              </a:spcBef>
              <a:spcAft>
                <a:spcPts val="0"/>
              </a:spcAft>
              <a:buClr>
                <a:schemeClr val="dk1"/>
              </a:buClr>
              <a:buSzPts val="1700"/>
              <a:buChar char="▪"/>
            </a:pPr>
            <a:r>
              <a:rPr lang="en-US" sz="1700">
                <a:solidFill>
                  <a:schemeClr val="dk1"/>
                </a:solidFill>
              </a:rPr>
              <a:t> using 1 for an a, 2 for a b, and so on up to 26 for a z.</a:t>
            </a:r>
            <a:endParaRPr sz="1700">
              <a:solidFill>
                <a:schemeClr val="dk1"/>
              </a:solidFill>
            </a:endParaRPr>
          </a:p>
          <a:p>
            <a:pPr indent="-165100" lvl="1" marL="377190" rtl="0" algn="l">
              <a:lnSpc>
                <a:spcPct val="95000"/>
              </a:lnSpc>
              <a:spcBef>
                <a:spcPts val="300"/>
              </a:spcBef>
              <a:spcAft>
                <a:spcPts val="0"/>
              </a:spcAft>
              <a:buClr>
                <a:schemeClr val="dk1"/>
              </a:buClr>
              <a:buSzPts val="1700"/>
              <a:buChar char="▪"/>
            </a:pPr>
            <a:r>
              <a:rPr lang="en-US" sz="1700">
                <a:solidFill>
                  <a:schemeClr val="dk1"/>
                </a:solidFill>
              </a:rPr>
              <a:t>eg. “meet you at five” 🡪 13+5+5+20+25+15+21+1+20+6+9+22+5 =167</a:t>
            </a:r>
            <a:endParaRPr sz="1700">
              <a:solidFill>
                <a:schemeClr val="dk1"/>
              </a:solidFill>
            </a:endParaRPr>
          </a:p>
          <a:p>
            <a:pPr indent="0" lvl="0" marL="0" rtl="0" algn="l">
              <a:lnSpc>
                <a:spcPct val="102857"/>
              </a:lnSpc>
              <a:spcBef>
                <a:spcPts val="300"/>
              </a:spcBef>
              <a:spcAft>
                <a:spcPts val="0"/>
              </a:spcAft>
              <a:buSzPts val="2100"/>
              <a:buNone/>
            </a:pPr>
            <a:r>
              <a:rPr lang="en-US" sz="2000">
                <a:solidFill>
                  <a:schemeClr val="dk1"/>
                </a:solidFill>
              </a:rPr>
              <a:t>Sam sends the letter to Amy</a:t>
            </a:r>
            <a:endParaRPr sz="2000">
              <a:solidFill>
                <a:schemeClr val="dk1"/>
              </a:solidFill>
            </a:endParaRPr>
          </a:p>
          <a:p>
            <a:pPr indent="0" lvl="0" marL="0" rtl="0" algn="l">
              <a:lnSpc>
                <a:spcPct val="102857"/>
              </a:lnSpc>
              <a:spcBef>
                <a:spcPts val="300"/>
              </a:spcBef>
              <a:spcAft>
                <a:spcPts val="0"/>
              </a:spcAft>
              <a:buSzPts val="2100"/>
              <a:buNone/>
            </a:pPr>
            <a:r>
              <a:rPr lang="en-US" sz="2000">
                <a:solidFill>
                  <a:schemeClr val="dk1"/>
                </a:solidFill>
              </a:rPr>
              <a:t>When Amy receives it, she does the same computation and compares her result to the one written at the bottom.</a:t>
            </a:r>
            <a:endParaRPr sz="2000">
              <a:solidFill>
                <a:schemeClr val="dk1"/>
              </a:solidFill>
            </a:endParaRPr>
          </a:p>
          <a:p>
            <a:pPr indent="-165100" lvl="1" marL="377190" rtl="0" algn="l">
              <a:lnSpc>
                <a:spcPct val="95000"/>
              </a:lnSpc>
              <a:spcBef>
                <a:spcPts val="300"/>
              </a:spcBef>
              <a:spcAft>
                <a:spcPts val="0"/>
              </a:spcAft>
              <a:buClr>
                <a:schemeClr val="dk1"/>
              </a:buClr>
              <a:buSzPts val="1700"/>
              <a:buChar char="▪"/>
            </a:pPr>
            <a:r>
              <a:rPr lang="en-US" sz="1700">
                <a:solidFill>
                  <a:schemeClr val="dk1"/>
                </a:solidFill>
              </a:rPr>
              <a:t>(1) the counts do not match </a:t>
            </a:r>
            <a:endParaRPr sz="1700">
              <a:solidFill>
                <a:schemeClr val="dk1"/>
              </a:solidFill>
            </a:endParaRPr>
          </a:p>
          <a:p>
            <a:pPr indent="-165100" lvl="1" marL="377190" rtl="0" algn="l">
              <a:lnSpc>
                <a:spcPct val="95000"/>
              </a:lnSpc>
              <a:spcBef>
                <a:spcPts val="300"/>
              </a:spcBef>
              <a:spcAft>
                <a:spcPts val="0"/>
              </a:spcAft>
              <a:buClr>
                <a:schemeClr val="dk1"/>
              </a:buClr>
              <a:buSzPts val="1700"/>
              <a:buChar char="▪"/>
            </a:pPr>
            <a:r>
              <a:rPr lang="en-US" sz="1700">
                <a:solidFill>
                  <a:schemeClr val="dk1"/>
                </a:solidFill>
              </a:rPr>
              <a:t>(2) there is no count</a:t>
            </a:r>
            <a:endParaRPr sz="1700">
              <a:solidFill>
                <a:schemeClr val="dk1"/>
              </a:solidFill>
            </a:endParaRPr>
          </a:p>
          <a:p>
            <a:pPr indent="-165100" lvl="1" marL="377190" rtl="0" algn="l">
              <a:lnSpc>
                <a:spcPct val="95000"/>
              </a:lnSpc>
              <a:spcBef>
                <a:spcPts val="300"/>
              </a:spcBef>
              <a:spcAft>
                <a:spcPts val="0"/>
              </a:spcAft>
              <a:buClr>
                <a:schemeClr val="dk1"/>
              </a:buClr>
              <a:buSzPts val="1700"/>
              <a:buChar char="▪"/>
            </a:pPr>
            <a:r>
              <a:rPr lang="en-US" sz="1700">
                <a:solidFill>
                  <a:schemeClr val="dk1"/>
                </a:solidFill>
              </a:rPr>
              <a:t>(3) the counts match</a:t>
            </a:r>
            <a:endParaRPr sz="17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82"/>
          <p:cNvSpPr txBox="1"/>
          <p:nvPr>
            <p:ph type="title"/>
          </p:nvPr>
        </p:nvSpPr>
        <p:spPr>
          <a:xfrm>
            <a:off x="537210" y="246412"/>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EXAMPLE: CHECKSUM ON A LETTER (CONT.)</a:t>
            </a:r>
            <a:endParaRPr/>
          </a:p>
        </p:txBody>
      </p:sp>
      <p:sp>
        <p:nvSpPr>
          <p:cNvPr id="801" name="Google Shape;801;p82"/>
          <p:cNvSpPr txBox="1"/>
          <p:nvPr>
            <p:ph idx="1" type="body"/>
          </p:nvPr>
        </p:nvSpPr>
        <p:spPr>
          <a:xfrm>
            <a:off x="788875" y="932200"/>
            <a:ext cx="80901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Even if the counts match, it doesn’t mean the letter has not been altered.</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“meet you at five” 🡪 13+5+5+20+25+15+21+1+20+6+9+22+5 =167</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“meet you at nine” 🡪 13+5+5+20+25+15+21+1+20+14+9+14+5 = 167</a:t>
            </a:r>
            <a:endParaRPr sz="2000">
              <a:solidFill>
                <a:schemeClr val="dk1"/>
              </a:solidFill>
            </a:endParaRPr>
          </a:p>
          <a:p>
            <a:pPr indent="0" lvl="0" marL="0" rtl="0" algn="l">
              <a:lnSpc>
                <a:spcPct val="102857"/>
              </a:lnSpc>
              <a:spcBef>
                <a:spcPts val="900"/>
              </a:spcBef>
              <a:spcAft>
                <a:spcPts val="0"/>
              </a:spcAft>
              <a:buSzPts val="2100"/>
              <a:buNone/>
            </a:pPr>
            <a:r>
              <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For this type of simple hash code, the person who intercepted the letter is able to modify the content and generate the same hash code.</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The problem arises because the code is a many-to-one function.</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Two inputs that produce the same output are called a collision.</a:t>
            </a:r>
            <a:endParaRPr sz="2000">
              <a:solidFill>
                <a:schemeClr val="dk1"/>
              </a:solidFill>
            </a:endParaRPr>
          </a:p>
          <a:p>
            <a:pPr indent="0" lvl="0" marL="0" rtl="0" algn="l">
              <a:lnSpc>
                <a:spcPct val="102857"/>
              </a:lnSpc>
              <a:spcBef>
                <a:spcPts val="900"/>
              </a:spcBef>
              <a:spcAft>
                <a:spcPts val="0"/>
              </a:spcAft>
              <a:buSzPts val="2100"/>
              <a:buNone/>
            </a:pPr>
            <a:r>
              <a:t/>
            </a:r>
            <a:endParaRPr sz="20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8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ERROR DETECTING CODES</a:t>
            </a:r>
            <a:endParaRPr/>
          </a:p>
        </p:txBody>
      </p:sp>
      <p:sp>
        <p:nvSpPr>
          <p:cNvPr id="807" name="Google Shape;807;p8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Demonstrates that a block of data has been modified</a:t>
            </a:r>
            <a:endParaRPr/>
          </a:p>
          <a:p>
            <a:pPr indent="0" lvl="0" marL="0" rtl="0" algn="l">
              <a:lnSpc>
                <a:spcPct val="102857"/>
              </a:lnSpc>
              <a:spcBef>
                <a:spcPts val="900"/>
              </a:spcBef>
              <a:spcAft>
                <a:spcPts val="0"/>
              </a:spcAft>
              <a:buSzPts val="2100"/>
              <a:buNone/>
            </a:pPr>
            <a:r>
              <a:rPr lang="en-US"/>
              <a:t>Simple error detecting codes:</a:t>
            </a:r>
            <a:endParaRPr/>
          </a:p>
          <a:p>
            <a:pPr indent="-171450" lvl="1" marL="377190" rtl="0" algn="l">
              <a:lnSpc>
                <a:spcPct val="95000"/>
              </a:lnSpc>
              <a:spcBef>
                <a:spcPts val="900"/>
              </a:spcBef>
              <a:spcAft>
                <a:spcPts val="0"/>
              </a:spcAft>
              <a:buSzPts val="1800"/>
              <a:buChar char="▪"/>
            </a:pPr>
            <a:r>
              <a:rPr lang="en-US"/>
              <a:t>Hash code</a:t>
            </a:r>
            <a:endParaRPr/>
          </a:p>
          <a:p>
            <a:pPr indent="0" lvl="0" marL="0" rtl="0" algn="l">
              <a:lnSpc>
                <a:spcPct val="102857"/>
              </a:lnSpc>
              <a:spcBef>
                <a:spcPts val="900"/>
              </a:spcBef>
              <a:spcAft>
                <a:spcPts val="0"/>
              </a:spcAft>
              <a:buSzPts val="2100"/>
              <a:buNone/>
            </a:pPr>
            <a:r>
              <a:rPr lang="en-US">
                <a:solidFill>
                  <a:srgbClr val="A27E55"/>
                </a:solidFill>
              </a:rPr>
              <a:t>Cryptographic error detecting codes:</a:t>
            </a:r>
            <a:endParaRPr/>
          </a:p>
          <a:p>
            <a:pPr indent="-171450" lvl="1" marL="377190" rtl="0" algn="l">
              <a:lnSpc>
                <a:spcPct val="95000"/>
              </a:lnSpc>
              <a:spcBef>
                <a:spcPts val="900"/>
              </a:spcBef>
              <a:spcAft>
                <a:spcPts val="0"/>
              </a:spcAft>
              <a:buSzPts val="1800"/>
              <a:buChar char="▪"/>
            </a:pPr>
            <a:r>
              <a:rPr lang="en-US"/>
              <a:t>One-way hash functions</a:t>
            </a:r>
            <a:endParaRPr/>
          </a:p>
          <a:p>
            <a:pPr indent="-171450" lvl="1" marL="377190" rtl="0" algn="l">
              <a:lnSpc>
                <a:spcPct val="95000"/>
              </a:lnSpc>
              <a:spcBef>
                <a:spcPts val="900"/>
              </a:spcBef>
              <a:spcAft>
                <a:spcPts val="0"/>
              </a:spcAft>
              <a:buSzPts val="1800"/>
              <a:buChar char="▪"/>
            </a:pPr>
            <a:r>
              <a:rPr lang="en-US"/>
              <a:t>Cryptographic checksums </a:t>
            </a:r>
            <a:endParaRPr/>
          </a:p>
          <a:p>
            <a:pPr indent="-171450" lvl="1" marL="377190" rtl="0" algn="l">
              <a:lnSpc>
                <a:spcPct val="95000"/>
              </a:lnSpc>
              <a:spcBef>
                <a:spcPts val="900"/>
              </a:spcBef>
              <a:spcAft>
                <a:spcPts val="0"/>
              </a:spcAft>
              <a:buSzPts val="1800"/>
              <a:buChar char="▪"/>
            </a:pPr>
            <a:r>
              <a:rPr lang="en-US"/>
              <a:t>Digital signatures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8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HASH FUNCTION</a:t>
            </a:r>
            <a:endParaRPr/>
          </a:p>
        </p:txBody>
      </p:sp>
      <p:sp>
        <p:nvSpPr>
          <p:cNvPr id="814" name="Google Shape;814;p84"/>
          <p:cNvSpPr txBox="1"/>
          <p:nvPr>
            <p:ph idx="1" type="body"/>
          </p:nvPr>
        </p:nvSpPr>
        <p:spPr>
          <a:xfrm>
            <a:off x="784098" y="959644"/>
            <a:ext cx="4089654" cy="3599325"/>
          </a:xfrm>
          <a:prstGeom prst="rect">
            <a:avLst/>
          </a:prstGeom>
          <a:noFill/>
          <a:ln>
            <a:noFill/>
          </a:ln>
        </p:spPr>
        <p:txBody>
          <a:bodyPr anchorCtr="0" anchor="t" bIns="0" lIns="0" spcFirstLastPara="1" rIns="0" wrap="square" tIns="0">
            <a:normAutofit fontScale="77500" lnSpcReduction="20000"/>
          </a:bodyPr>
          <a:lstStyle/>
          <a:p>
            <a:pPr indent="0" lvl="0" marL="0" rtl="0" algn="l">
              <a:lnSpc>
                <a:spcPct val="102857"/>
              </a:lnSpc>
              <a:spcBef>
                <a:spcPts val="0"/>
              </a:spcBef>
              <a:spcAft>
                <a:spcPts val="0"/>
              </a:spcAft>
              <a:buSzPct val="100000"/>
              <a:buNone/>
            </a:pPr>
            <a:r>
              <a:rPr lang="en-US"/>
              <a:t>A hash function accepts a variable-size message M as input and produces a fixed-size message digest H(M) as output </a:t>
            </a:r>
            <a:endParaRPr/>
          </a:p>
          <a:p>
            <a:pPr indent="0" lvl="0" marL="0" rtl="0" algn="l">
              <a:lnSpc>
                <a:spcPct val="102857"/>
              </a:lnSpc>
              <a:spcBef>
                <a:spcPts val="900"/>
              </a:spcBef>
              <a:spcAft>
                <a:spcPts val="0"/>
              </a:spcAft>
              <a:buSzPct val="100000"/>
              <a:buNone/>
            </a:pPr>
            <a:r>
              <a:rPr lang="en-US"/>
              <a:t>Typically, the message is padded out to an integer multiple of some fixed length (e.g., 1024 bits) and the padding includes the value of the length of the original message in bits. </a:t>
            </a:r>
            <a:endParaRPr/>
          </a:p>
          <a:p>
            <a:pPr indent="0" lvl="0" marL="0" rtl="0" algn="l">
              <a:lnSpc>
                <a:spcPct val="102857"/>
              </a:lnSpc>
              <a:spcBef>
                <a:spcPts val="900"/>
              </a:spcBef>
              <a:spcAft>
                <a:spcPts val="0"/>
              </a:spcAft>
              <a:buSzPct val="100000"/>
              <a:buNone/>
            </a:pPr>
            <a:r>
              <a:rPr lang="en-US"/>
              <a:t>The length field is a security measure to increase the difficulty for an attacker to produce an alternative message with the same hash value.</a:t>
            </a:r>
            <a:endParaRPr/>
          </a:p>
        </p:txBody>
      </p:sp>
      <p:pic>
        <p:nvPicPr>
          <p:cNvPr id="815" name="Google Shape;815;p84"/>
          <p:cNvPicPr preferRelativeResize="0"/>
          <p:nvPr/>
        </p:nvPicPr>
        <p:blipFill rotWithShape="1">
          <a:blip r:embed="rId3">
            <a:alphaModFix/>
          </a:blip>
          <a:srcRect b="0" l="0" r="0" t="0"/>
          <a:stretch/>
        </p:blipFill>
        <p:spPr>
          <a:xfrm>
            <a:off x="5180270" y="1104255"/>
            <a:ext cx="3656799" cy="339165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8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SECURE HASH FUNCTION REQUIREMENTS</a:t>
            </a:r>
            <a:endParaRPr/>
          </a:p>
        </p:txBody>
      </p:sp>
      <p:sp>
        <p:nvSpPr>
          <p:cNvPr id="822" name="Google Shape;822;p85"/>
          <p:cNvSpPr txBox="1"/>
          <p:nvPr>
            <p:ph idx="1" type="body"/>
          </p:nvPr>
        </p:nvSpPr>
        <p:spPr>
          <a:xfrm>
            <a:off x="710946" y="1033397"/>
            <a:ext cx="7886700" cy="3599325"/>
          </a:xfrm>
          <a:prstGeom prst="rect">
            <a:avLst/>
          </a:prstGeom>
          <a:noFill/>
          <a:ln>
            <a:noFill/>
          </a:ln>
        </p:spPr>
        <p:txBody>
          <a:bodyPr anchorCtr="0" anchor="t" bIns="0" lIns="0" spcFirstLastPara="1" rIns="0" wrap="square" tIns="0">
            <a:normAutofit fontScale="55000"/>
          </a:bodyPr>
          <a:lstStyle/>
          <a:p>
            <a:pPr indent="0" lvl="0" marL="0" rtl="0" algn="l">
              <a:lnSpc>
                <a:spcPct val="100000"/>
              </a:lnSpc>
              <a:spcBef>
                <a:spcPts val="0"/>
              </a:spcBef>
              <a:spcAft>
                <a:spcPts val="0"/>
              </a:spcAft>
              <a:buSzPct val="87729"/>
              <a:buNone/>
            </a:pPr>
            <a:r>
              <a:rPr lang="en-US" sz="2963"/>
              <a:t>The purpose of a hash function is to produce a “fingerprint” of a file, message, or other block of data. </a:t>
            </a:r>
            <a:endParaRPr sz="2463"/>
          </a:p>
          <a:p>
            <a:pPr indent="-332105" lvl="0" marL="457200" rtl="0" algn="l">
              <a:lnSpc>
                <a:spcPct val="100000"/>
              </a:lnSpc>
              <a:spcBef>
                <a:spcPts val="300"/>
              </a:spcBef>
              <a:spcAft>
                <a:spcPts val="0"/>
              </a:spcAft>
              <a:buSzPct val="100000"/>
              <a:buAutoNum type="arabicPeriod"/>
            </a:pPr>
            <a:r>
              <a:rPr lang="en-US" sz="2963"/>
              <a:t>H </a:t>
            </a:r>
            <a:r>
              <a:rPr lang="en-US" sz="2963"/>
              <a:t>can</a:t>
            </a:r>
            <a:r>
              <a:rPr lang="en-US" sz="2963"/>
              <a:t> be applied to a block of data of any size.</a:t>
            </a:r>
            <a:endParaRPr sz="2463"/>
          </a:p>
          <a:p>
            <a:pPr indent="-332105" lvl="0" marL="457200" rtl="0" algn="l">
              <a:lnSpc>
                <a:spcPct val="100000"/>
              </a:lnSpc>
              <a:spcBef>
                <a:spcPts val="0"/>
              </a:spcBef>
              <a:spcAft>
                <a:spcPts val="0"/>
              </a:spcAft>
              <a:buSzPct val="100000"/>
              <a:buAutoNum type="arabicPeriod"/>
            </a:pPr>
            <a:r>
              <a:rPr lang="en-US" sz="2963"/>
              <a:t>H produces a fixed-length output.</a:t>
            </a:r>
            <a:endParaRPr sz="2463"/>
          </a:p>
          <a:p>
            <a:pPr indent="-332105" lvl="0" marL="457200" rtl="0" algn="l">
              <a:lnSpc>
                <a:spcPct val="100000"/>
              </a:lnSpc>
              <a:spcBef>
                <a:spcPts val="0"/>
              </a:spcBef>
              <a:spcAft>
                <a:spcPts val="0"/>
              </a:spcAft>
              <a:buSzPct val="100000"/>
              <a:buAutoNum type="arabicPeriod"/>
            </a:pPr>
            <a:r>
              <a:rPr lang="en-US" sz="2963"/>
              <a:t>H(x) is relatively easy to compute for any given x, making both hardware and software implementations practical.</a:t>
            </a:r>
            <a:endParaRPr sz="2463"/>
          </a:p>
          <a:p>
            <a:pPr indent="-332105" lvl="0" marL="457200" rtl="0" algn="l">
              <a:lnSpc>
                <a:spcPct val="100000"/>
              </a:lnSpc>
              <a:spcBef>
                <a:spcPts val="0"/>
              </a:spcBef>
              <a:spcAft>
                <a:spcPts val="0"/>
              </a:spcAft>
              <a:buSzPct val="100000"/>
              <a:buAutoNum type="arabicPeriod"/>
            </a:pPr>
            <a:r>
              <a:rPr lang="en-US" sz="2963"/>
              <a:t>For any given code h, it is computationally infeasible to find x such that H(x) = h. A hash function with this property is referred to as one-way hash function.</a:t>
            </a:r>
            <a:endParaRPr sz="2463"/>
          </a:p>
          <a:p>
            <a:pPr indent="-332105" lvl="0" marL="457200" rtl="0" algn="l">
              <a:lnSpc>
                <a:spcPct val="100000"/>
              </a:lnSpc>
              <a:spcBef>
                <a:spcPts val="0"/>
              </a:spcBef>
              <a:spcAft>
                <a:spcPts val="0"/>
              </a:spcAft>
              <a:buSzPct val="100000"/>
              <a:buAutoNum type="arabicPeriod"/>
            </a:pPr>
            <a:r>
              <a:rPr lang="en-US" sz="2963"/>
              <a:t>For any given block x, it is computationally infeasible to find y ≠ x with H(y) = H(x). A hash function with this property is referred to as weak collision resistant.</a:t>
            </a:r>
            <a:endParaRPr sz="2463"/>
          </a:p>
          <a:p>
            <a:pPr indent="-332105" lvl="0" marL="457200" rtl="0" algn="l">
              <a:lnSpc>
                <a:spcPct val="100000"/>
              </a:lnSpc>
              <a:spcBef>
                <a:spcPts val="0"/>
              </a:spcBef>
              <a:spcAft>
                <a:spcPts val="0"/>
              </a:spcAft>
              <a:buSzPct val="100000"/>
              <a:buAutoNum type="arabicPeriod"/>
            </a:pPr>
            <a:r>
              <a:rPr lang="en-US" sz="2963"/>
              <a:t>It is computationally infeasible to find any pair (x, y) such that H(x) = H(y). A hash function with this property is referred to as strong collision resistant.</a:t>
            </a:r>
            <a:endParaRPr sz="2463"/>
          </a:p>
          <a:p>
            <a:pPr indent="0" lvl="0" marL="0" rtl="0" algn="l">
              <a:lnSpc>
                <a:spcPct val="102857"/>
              </a:lnSpc>
              <a:spcBef>
                <a:spcPts val="300"/>
              </a:spcBef>
              <a:spcAft>
                <a:spcPts val="0"/>
              </a:spcAft>
              <a:buSzPct val="100000"/>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8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t/>
            </a:r>
            <a:endParaRPr/>
          </a:p>
        </p:txBody>
      </p:sp>
      <p:pic>
        <p:nvPicPr>
          <p:cNvPr id="828" name="Google Shape;828;p86"/>
          <p:cNvPicPr preferRelativeResize="0"/>
          <p:nvPr>
            <p:ph idx="1" type="body"/>
          </p:nvPr>
        </p:nvPicPr>
        <p:blipFill rotWithShape="1">
          <a:blip r:embed="rId3">
            <a:alphaModFix/>
          </a:blip>
          <a:srcRect b="0" l="0" r="0" t="0"/>
          <a:stretch/>
        </p:blipFill>
        <p:spPr>
          <a:xfrm>
            <a:off x="765810" y="1400950"/>
            <a:ext cx="7886700" cy="251641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8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MODERN HASH FUNCTIONS</a:t>
            </a:r>
            <a:endParaRPr/>
          </a:p>
        </p:txBody>
      </p:sp>
      <p:sp>
        <p:nvSpPr>
          <p:cNvPr id="834" name="Google Shape;834;p8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Modern hash functions meet two criteria:</a:t>
            </a:r>
            <a:endParaRPr/>
          </a:p>
          <a:p>
            <a:pPr indent="-171450" lvl="1" marL="377190" rtl="0" algn="l">
              <a:lnSpc>
                <a:spcPct val="95000"/>
              </a:lnSpc>
              <a:spcBef>
                <a:spcPts val="900"/>
              </a:spcBef>
              <a:spcAft>
                <a:spcPts val="0"/>
              </a:spcAft>
              <a:buSzPts val="1800"/>
              <a:buChar char="▪"/>
            </a:pPr>
            <a:r>
              <a:rPr lang="en-US"/>
              <a:t>They are one-way, meaning they convert input to a digest, but it is infeasible to start with a digest value and infer the input.</a:t>
            </a:r>
            <a:endParaRPr/>
          </a:p>
          <a:p>
            <a:pPr indent="-171450" lvl="1" marL="377190" rtl="0" algn="l">
              <a:lnSpc>
                <a:spcPct val="95000"/>
              </a:lnSpc>
              <a:spcBef>
                <a:spcPts val="900"/>
              </a:spcBef>
              <a:spcAft>
                <a:spcPts val="0"/>
              </a:spcAft>
              <a:buSzPts val="1800"/>
              <a:buChar char="▪"/>
            </a:pPr>
            <a:r>
              <a:rPr lang="en-US"/>
              <a:t>They do not have obvious collisions, meaning that it is infeasible to find a pair of inputs that produce the same digest.</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rPr lang="en-US"/>
              <a:t>Famous cryptography hash functions:</a:t>
            </a:r>
            <a:endParaRPr/>
          </a:p>
          <a:p>
            <a:pPr indent="-171450" lvl="1" marL="377190" rtl="0" algn="l">
              <a:lnSpc>
                <a:spcPct val="95000"/>
              </a:lnSpc>
              <a:spcBef>
                <a:spcPts val="900"/>
              </a:spcBef>
              <a:spcAft>
                <a:spcPts val="0"/>
              </a:spcAft>
              <a:buSzPts val="1800"/>
              <a:buChar char="▪"/>
            </a:pPr>
            <a:r>
              <a:rPr lang="en-US"/>
              <a:t>MD4, MD5</a:t>
            </a:r>
            <a:endParaRPr/>
          </a:p>
          <a:p>
            <a:pPr indent="-171450" lvl="1" marL="377190" rtl="0" algn="l">
              <a:lnSpc>
                <a:spcPct val="95000"/>
              </a:lnSpc>
              <a:spcBef>
                <a:spcPts val="900"/>
              </a:spcBef>
              <a:spcAft>
                <a:spcPts val="0"/>
              </a:spcAft>
              <a:buSzPts val="1800"/>
              <a:buChar char="▪"/>
            </a:pPr>
            <a:r>
              <a:rPr lang="en-US"/>
              <a:t>SHA-1, SHA-2, SHA-3</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8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MD4 AND MD5</a:t>
            </a:r>
            <a:endParaRPr/>
          </a:p>
        </p:txBody>
      </p:sp>
      <p:sp>
        <p:nvSpPr>
          <p:cNvPr id="841" name="Google Shape;841;p8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rgbClr val="A27E55"/>
                </a:solidFill>
              </a:rPr>
              <a:t>MD4</a:t>
            </a:r>
            <a:r>
              <a:rPr lang="en-US"/>
              <a:t> (Message Digest Algorithm) is a cryptographic hash function developed by Ronald Rivest in 1990. </a:t>
            </a:r>
            <a:endParaRPr/>
          </a:p>
          <a:p>
            <a:pPr indent="-171450" lvl="1" marL="377190" rtl="0" algn="l">
              <a:lnSpc>
                <a:spcPct val="95000"/>
              </a:lnSpc>
              <a:spcBef>
                <a:spcPts val="900"/>
              </a:spcBef>
              <a:spcAft>
                <a:spcPts val="0"/>
              </a:spcAft>
              <a:buSzPts val="1800"/>
              <a:buChar char="▪"/>
            </a:pPr>
            <a:r>
              <a:rPr lang="en-US"/>
              <a:t>The digest length is 128-bit.</a:t>
            </a:r>
            <a:endParaRPr/>
          </a:p>
          <a:p>
            <a:pPr indent="-171450" lvl="1" marL="377190" rtl="0" algn="l">
              <a:lnSpc>
                <a:spcPct val="95000"/>
              </a:lnSpc>
              <a:spcBef>
                <a:spcPts val="900"/>
              </a:spcBef>
              <a:spcAft>
                <a:spcPts val="0"/>
              </a:spcAft>
              <a:buSzPts val="1800"/>
              <a:buChar char="▪"/>
            </a:pPr>
            <a:r>
              <a:rPr lang="en-US"/>
              <a:t>The security of MD4 has been severely compromised.</a:t>
            </a:r>
            <a:endParaRPr/>
          </a:p>
          <a:p>
            <a:pPr indent="0" lvl="0" marL="0" rtl="0" algn="l">
              <a:lnSpc>
                <a:spcPct val="102857"/>
              </a:lnSpc>
              <a:spcBef>
                <a:spcPts val="900"/>
              </a:spcBef>
              <a:spcAft>
                <a:spcPts val="0"/>
              </a:spcAft>
              <a:buSzPts val="2100"/>
              <a:buNone/>
            </a:pPr>
            <a:r>
              <a:rPr lang="en-US">
                <a:solidFill>
                  <a:srgbClr val="A27E55"/>
                </a:solidFill>
              </a:rPr>
              <a:t>MD5</a:t>
            </a:r>
            <a:r>
              <a:rPr lang="en-US"/>
              <a:t> (Message Digest Algorithm) was designed by Ronald Rivest in 1991 to replace MD4 (improved version of MD5). </a:t>
            </a:r>
            <a:endParaRPr/>
          </a:p>
          <a:p>
            <a:pPr indent="-171450" lvl="1" marL="377190" rtl="0" algn="l">
              <a:lnSpc>
                <a:spcPct val="95000"/>
              </a:lnSpc>
              <a:spcBef>
                <a:spcPts val="900"/>
              </a:spcBef>
              <a:spcAft>
                <a:spcPts val="0"/>
              </a:spcAft>
              <a:buSzPts val="1800"/>
              <a:buChar char="▪"/>
            </a:pPr>
            <a:r>
              <a:rPr lang="en-US"/>
              <a:t>However, collisions can be found in seconds using a home computer.</a:t>
            </a:r>
            <a:endParaRPr/>
          </a:p>
          <a:p>
            <a:pPr indent="-171450" lvl="1" marL="377190" rtl="0" algn="l">
              <a:lnSpc>
                <a:spcPct val="95000"/>
              </a:lnSpc>
              <a:spcBef>
                <a:spcPts val="900"/>
              </a:spcBef>
              <a:spcAft>
                <a:spcPts val="0"/>
              </a:spcAft>
              <a:buSzPts val="1800"/>
              <a:buChar char="▪"/>
            </a:pPr>
            <a:r>
              <a:rPr lang="en-US"/>
              <a:t>As of today, MD5 is still being 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9"/>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CRYPTOGRAPHY CLASSIFICATION</a:t>
            </a:r>
            <a:endParaRPr/>
          </a:p>
        </p:txBody>
      </p:sp>
      <p:sp>
        <p:nvSpPr>
          <p:cNvPr id="288" name="Google Shape;288;p9"/>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1500"/>
              <a:t>By number/use of keys</a:t>
            </a:r>
            <a:endParaRPr sz="1500"/>
          </a:p>
          <a:p>
            <a:pPr indent="-152400" lvl="1" marL="377190" rtl="0" algn="l">
              <a:lnSpc>
                <a:spcPct val="100000"/>
              </a:lnSpc>
              <a:spcBef>
                <a:spcPts val="900"/>
              </a:spcBef>
              <a:spcAft>
                <a:spcPts val="0"/>
              </a:spcAft>
              <a:buSzPts val="1500"/>
              <a:buChar char="▪"/>
            </a:pPr>
            <a:r>
              <a:rPr b="1" lang="en-US" sz="1500"/>
              <a:t>Symmetric</a:t>
            </a:r>
            <a:r>
              <a:rPr lang="en-US" sz="1500"/>
              <a:t> (Secret key cryptography)</a:t>
            </a:r>
            <a:endParaRPr sz="1500"/>
          </a:p>
          <a:p>
            <a:pPr indent="-152400" lvl="1" marL="377190" rtl="0" algn="l">
              <a:lnSpc>
                <a:spcPct val="100000"/>
              </a:lnSpc>
              <a:spcBef>
                <a:spcPts val="900"/>
              </a:spcBef>
              <a:spcAft>
                <a:spcPts val="0"/>
              </a:spcAft>
              <a:buSzPts val="1500"/>
              <a:buChar char="▪"/>
            </a:pPr>
            <a:r>
              <a:rPr b="1" lang="en-US" sz="1500"/>
              <a:t>Asymmetric</a:t>
            </a:r>
            <a:r>
              <a:rPr lang="en-US" sz="1500"/>
              <a:t> (Public key cryptography)</a:t>
            </a:r>
            <a:endParaRPr sz="1500"/>
          </a:p>
          <a:p>
            <a:pPr indent="0" lvl="0" marL="0" rtl="0" algn="l">
              <a:lnSpc>
                <a:spcPct val="100000"/>
              </a:lnSpc>
              <a:spcBef>
                <a:spcPts val="900"/>
              </a:spcBef>
              <a:spcAft>
                <a:spcPts val="0"/>
              </a:spcAft>
              <a:buSzPts val="1800"/>
              <a:buNone/>
            </a:pPr>
            <a:r>
              <a:rPr lang="en-US" sz="1500"/>
              <a:t>By how plaintext is processed</a:t>
            </a:r>
            <a:endParaRPr sz="1500"/>
          </a:p>
          <a:p>
            <a:pPr indent="-152400" lvl="1" marL="377190" rtl="0" algn="l">
              <a:lnSpc>
                <a:spcPct val="100000"/>
              </a:lnSpc>
              <a:spcBef>
                <a:spcPts val="900"/>
              </a:spcBef>
              <a:spcAft>
                <a:spcPts val="0"/>
              </a:spcAft>
              <a:buSzPts val="1500"/>
              <a:buChar char="▪"/>
            </a:pPr>
            <a:r>
              <a:rPr b="1" lang="en-US" sz="1500"/>
              <a:t>Block</a:t>
            </a:r>
            <a:r>
              <a:rPr lang="en-US" sz="1500"/>
              <a:t> encryption</a:t>
            </a:r>
            <a:endParaRPr sz="1500"/>
          </a:p>
          <a:p>
            <a:pPr indent="-152400" lvl="1" marL="377190" rtl="0" algn="l">
              <a:lnSpc>
                <a:spcPct val="100000"/>
              </a:lnSpc>
              <a:spcBef>
                <a:spcPts val="900"/>
              </a:spcBef>
              <a:spcAft>
                <a:spcPts val="0"/>
              </a:spcAft>
              <a:buSzPts val="1500"/>
              <a:buChar char="▪"/>
            </a:pPr>
            <a:r>
              <a:rPr b="1" lang="en-US" sz="1500"/>
              <a:t>Stream</a:t>
            </a:r>
            <a:r>
              <a:rPr lang="en-US" sz="1500"/>
              <a:t> encryption</a:t>
            </a:r>
            <a:endParaRPr sz="1500"/>
          </a:p>
          <a:p>
            <a:pPr indent="0" lvl="0" marL="0" rtl="0" algn="l">
              <a:lnSpc>
                <a:spcPct val="100000"/>
              </a:lnSpc>
              <a:spcBef>
                <a:spcPts val="900"/>
              </a:spcBef>
              <a:spcAft>
                <a:spcPts val="0"/>
              </a:spcAft>
              <a:buSzPts val="1800"/>
              <a:buNone/>
            </a:pPr>
            <a:r>
              <a:rPr lang="en-US" sz="1500"/>
              <a:t>By encryption operations </a:t>
            </a:r>
            <a:endParaRPr sz="1500"/>
          </a:p>
          <a:p>
            <a:pPr indent="-152400" lvl="1" marL="377190" rtl="0" algn="l">
              <a:lnSpc>
                <a:spcPct val="100000"/>
              </a:lnSpc>
              <a:spcBef>
                <a:spcPts val="900"/>
              </a:spcBef>
              <a:spcAft>
                <a:spcPts val="0"/>
              </a:spcAft>
              <a:buSzPts val="1500"/>
              <a:buChar char="▪"/>
            </a:pPr>
            <a:r>
              <a:rPr b="1" lang="en-US" sz="1500"/>
              <a:t>Transposition </a:t>
            </a:r>
            <a:endParaRPr sz="1500"/>
          </a:p>
          <a:p>
            <a:pPr indent="-152400" lvl="1" marL="377190" rtl="0" algn="l">
              <a:lnSpc>
                <a:spcPct val="100000"/>
              </a:lnSpc>
              <a:spcBef>
                <a:spcPts val="900"/>
              </a:spcBef>
              <a:spcAft>
                <a:spcPts val="0"/>
              </a:spcAft>
              <a:buSzPts val="1500"/>
              <a:buChar char="▪"/>
            </a:pPr>
            <a:r>
              <a:rPr b="1" lang="en-US" sz="1500"/>
              <a:t>Substitution</a:t>
            </a:r>
            <a:endParaRPr sz="1500"/>
          </a:p>
          <a:p>
            <a:pPr indent="-152400" lvl="1" marL="377190" rtl="0" algn="l">
              <a:lnSpc>
                <a:spcPct val="100000"/>
              </a:lnSpc>
              <a:spcBef>
                <a:spcPts val="900"/>
              </a:spcBef>
              <a:spcAft>
                <a:spcPts val="0"/>
              </a:spcAft>
              <a:buSzPts val="1500"/>
              <a:buChar char="▪"/>
            </a:pPr>
            <a:r>
              <a:rPr b="1" lang="en-US" sz="1500"/>
              <a:t>Hybrid</a:t>
            </a:r>
            <a:r>
              <a:rPr lang="en-US" sz="1500"/>
              <a:t>:</a:t>
            </a:r>
            <a:r>
              <a:rPr lang="en-US" sz="1500"/>
              <a:t> Both substitution and transposition</a:t>
            </a:r>
            <a:endParaRPr b="1" sz="15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8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SECURE HASH ALGORITHM (SHA)</a:t>
            </a:r>
            <a:endParaRPr/>
          </a:p>
        </p:txBody>
      </p:sp>
      <p:sp>
        <p:nvSpPr>
          <p:cNvPr id="848" name="Google Shape;848;p89"/>
          <p:cNvSpPr txBox="1"/>
          <p:nvPr>
            <p:ph idx="1" type="body"/>
          </p:nvPr>
        </p:nvSpPr>
        <p:spPr>
          <a:xfrm>
            <a:off x="858300" y="1033400"/>
            <a:ext cx="7656900" cy="3599400"/>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1942"/>
              <a:buNone/>
            </a:pPr>
            <a:r>
              <a:rPr lang="en-US" sz="1742">
                <a:solidFill>
                  <a:schemeClr val="dk1"/>
                </a:solidFill>
              </a:rPr>
              <a:t>S</a:t>
            </a:r>
            <a:r>
              <a:rPr lang="en-US" sz="1642">
                <a:solidFill>
                  <a:schemeClr val="dk1"/>
                </a:solidFill>
              </a:rPr>
              <a:t>HA was originally developed by NIST</a:t>
            </a:r>
            <a:endParaRPr sz="1642">
              <a:solidFill>
                <a:schemeClr val="dk1"/>
              </a:solidFill>
            </a:endParaRPr>
          </a:p>
          <a:p>
            <a:pPr indent="0" lvl="0" marL="0" rtl="0" algn="l">
              <a:lnSpc>
                <a:spcPct val="102857"/>
              </a:lnSpc>
              <a:spcBef>
                <a:spcPts val="900"/>
              </a:spcBef>
              <a:spcAft>
                <a:spcPts val="0"/>
              </a:spcAft>
              <a:buSzPts val="1942"/>
              <a:buNone/>
            </a:pPr>
            <a:r>
              <a:rPr lang="en-US" sz="1642">
                <a:solidFill>
                  <a:schemeClr val="dk1"/>
                </a:solidFill>
              </a:rPr>
              <a:t>Published as FIPS (Federal information processing standard) 180 in 1993</a:t>
            </a:r>
            <a:endParaRPr sz="1642">
              <a:solidFill>
                <a:schemeClr val="dk1"/>
              </a:solidFill>
            </a:endParaRPr>
          </a:p>
          <a:p>
            <a:pPr indent="0" lvl="0" marL="0" rtl="0" algn="l">
              <a:lnSpc>
                <a:spcPct val="102857"/>
              </a:lnSpc>
              <a:spcBef>
                <a:spcPts val="900"/>
              </a:spcBef>
              <a:spcAft>
                <a:spcPts val="0"/>
              </a:spcAft>
              <a:buSzPts val="1942"/>
              <a:buNone/>
            </a:pPr>
            <a:r>
              <a:rPr lang="en-US" sz="1642">
                <a:solidFill>
                  <a:schemeClr val="dk1"/>
                </a:solidFill>
              </a:rPr>
              <a:t>Was revised in 1995 as SHA-1</a:t>
            </a:r>
            <a:endParaRPr sz="1642">
              <a:solidFill>
                <a:schemeClr val="dk1"/>
              </a:solidFill>
            </a:endParaRPr>
          </a:p>
          <a:p>
            <a:pPr indent="-152400" lvl="1" marL="377190" rtl="0" algn="l">
              <a:lnSpc>
                <a:spcPct val="95000"/>
              </a:lnSpc>
              <a:spcBef>
                <a:spcPts val="900"/>
              </a:spcBef>
              <a:spcAft>
                <a:spcPts val="0"/>
              </a:spcAft>
              <a:buClr>
                <a:schemeClr val="dk1"/>
              </a:buClr>
              <a:buSzPts val="1365"/>
              <a:buChar char="▪"/>
            </a:pPr>
            <a:r>
              <a:rPr lang="en-US" sz="1365">
                <a:solidFill>
                  <a:schemeClr val="dk1"/>
                </a:solidFill>
              </a:rPr>
              <a:t>Produces 160-bit hash values </a:t>
            </a:r>
            <a:endParaRPr sz="1365">
              <a:solidFill>
                <a:schemeClr val="dk1"/>
              </a:solidFill>
            </a:endParaRPr>
          </a:p>
          <a:p>
            <a:pPr indent="0" lvl="0" marL="0" rtl="0" algn="l">
              <a:lnSpc>
                <a:spcPct val="102857"/>
              </a:lnSpc>
              <a:spcBef>
                <a:spcPts val="900"/>
              </a:spcBef>
              <a:spcAft>
                <a:spcPts val="0"/>
              </a:spcAft>
              <a:buSzPts val="1942"/>
              <a:buNone/>
            </a:pPr>
            <a:r>
              <a:rPr lang="en-US" sz="1642">
                <a:solidFill>
                  <a:schemeClr val="dk1"/>
                </a:solidFill>
              </a:rPr>
              <a:t>NIST issued revised FIPS 180-2 in 2002</a:t>
            </a:r>
            <a:endParaRPr sz="1642">
              <a:solidFill>
                <a:schemeClr val="dk1"/>
              </a:solidFill>
            </a:endParaRPr>
          </a:p>
          <a:p>
            <a:pPr indent="-152400" lvl="1" marL="377190" rtl="0" algn="l">
              <a:lnSpc>
                <a:spcPct val="95000"/>
              </a:lnSpc>
              <a:spcBef>
                <a:spcPts val="900"/>
              </a:spcBef>
              <a:spcAft>
                <a:spcPts val="0"/>
              </a:spcAft>
              <a:buClr>
                <a:schemeClr val="dk1"/>
              </a:buClr>
              <a:buSzPts val="1365"/>
              <a:buChar char="▪"/>
            </a:pPr>
            <a:r>
              <a:rPr lang="en-US" sz="1365">
                <a:solidFill>
                  <a:schemeClr val="dk1"/>
                </a:solidFill>
              </a:rPr>
              <a:t>Adds 3 additional versions of SHA </a:t>
            </a:r>
            <a:endParaRPr sz="1365">
              <a:solidFill>
                <a:schemeClr val="dk1"/>
              </a:solidFill>
            </a:endParaRPr>
          </a:p>
          <a:p>
            <a:pPr indent="-152400" lvl="1" marL="377190" rtl="0" algn="l">
              <a:lnSpc>
                <a:spcPct val="95000"/>
              </a:lnSpc>
              <a:spcBef>
                <a:spcPts val="900"/>
              </a:spcBef>
              <a:spcAft>
                <a:spcPts val="0"/>
              </a:spcAft>
              <a:buClr>
                <a:schemeClr val="dk1"/>
              </a:buClr>
              <a:buSzPts val="1365"/>
              <a:buChar char="▪"/>
            </a:pPr>
            <a:r>
              <a:rPr lang="en-US" sz="1365">
                <a:solidFill>
                  <a:schemeClr val="dk1"/>
                </a:solidFill>
              </a:rPr>
              <a:t>SHA-256, SHA-384, SHA-512 (collectively known as SHA-2)</a:t>
            </a:r>
            <a:endParaRPr sz="1365">
              <a:solidFill>
                <a:schemeClr val="dk1"/>
              </a:solidFill>
            </a:endParaRPr>
          </a:p>
          <a:p>
            <a:pPr indent="-152400" lvl="1" marL="377190" rtl="0" algn="l">
              <a:lnSpc>
                <a:spcPct val="95000"/>
              </a:lnSpc>
              <a:spcBef>
                <a:spcPts val="900"/>
              </a:spcBef>
              <a:spcAft>
                <a:spcPts val="0"/>
              </a:spcAft>
              <a:buClr>
                <a:schemeClr val="dk1"/>
              </a:buClr>
              <a:buSzPts val="1365"/>
              <a:buChar char="▪"/>
            </a:pPr>
            <a:r>
              <a:rPr lang="en-US" sz="1365">
                <a:solidFill>
                  <a:schemeClr val="dk1"/>
                </a:solidFill>
              </a:rPr>
              <a:t>Same basic structure as SHA-1 but greater security</a:t>
            </a:r>
            <a:endParaRPr sz="1365">
              <a:solidFill>
                <a:schemeClr val="dk1"/>
              </a:solidFill>
            </a:endParaRPr>
          </a:p>
          <a:p>
            <a:pPr indent="0" lvl="0" marL="0" rtl="0" algn="l">
              <a:lnSpc>
                <a:spcPct val="102857"/>
              </a:lnSpc>
              <a:spcBef>
                <a:spcPts val="900"/>
              </a:spcBef>
              <a:spcAft>
                <a:spcPts val="0"/>
              </a:spcAft>
              <a:buSzPts val="1942"/>
              <a:buNone/>
            </a:pPr>
            <a:r>
              <a:rPr lang="en-US" sz="1642">
                <a:solidFill>
                  <a:schemeClr val="dk1"/>
                </a:solidFill>
              </a:rPr>
              <a:t>In 2012, NIST standardized a new hash function (different from SHA-1 and SHA-2), SHA-3, which is now available as an alternative to SHA-2.</a:t>
            </a:r>
            <a:endParaRPr sz="1642">
              <a:solidFill>
                <a:schemeClr val="dk1"/>
              </a:solidFill>
            </a:endParaRPr>
          </a:p>
          <a:p>
            <a:pPr indent="0" lvl="0" marL="0" rtl="0" algn="l">
              <a:lnSpc>
                <a:spcPct val="102857"/>
              </a:lnSpc>
              <a:spcBef>
                <a:spcPts val="900"/>
              </a:spcBef>
              <a:spcAft>
                <a:spcPts val="0"/>
              </a:spcAft>
              <a:buSzPts val="1942"/>
              <a:buNone/>
            </a:pPr>
            <a:r>
              <a:t/>
            </a:r>
            <a:endParaRPr sz="1642">
              <a:solidFill>
                <a:schemeClr val="dk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9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sz="3000"/>
              <a:t>CURRENT SECURE HASH STANDARD PROPERTIES</a:t>
            </a:r>
            <a:endParaRPr sz="3000"/>
          </a:p>
        </p:txBody>
      </p:sp>
      <p:graphicFrame>
        <p:nvGraphicFramePr>
          <p:cNvPr id="854" name="Google Shape;854;p90"/>
          <p:cNvGraphicFramePr/>
          <p:nvPr/>
        </p:nvGraphicFramePr>
        <p:xfrm>
          <a:off x="720064" y="1369219"/>
          <a:ext cx="7901127" cy="3531429"/>
        </p:xfrm>
        <a:graphic>
          <a:graphicData uri="http://schemas.openxmlformats.org/presentationml/2006/ole">
            <mc:AlternateContent>
              <mc:Choice Requires="v">
                <p:oleObj r:id="rId4" imgH="3531429" imgW="7901127" progId="Word.Document.12" spid="_x0000_s1">
                  <p:embed/>
                </p:oleObj>
              </mc:Choice>
              <mc:Fallback>
                <p:oleObj r:id="rId5" imgH="3531429" imgW="7901127" progId="Word.Document.12">
                  <p:embed/>
                  <p:pic>
                    <p:nvPicPr>
                      <p:cNvPr id="854" name="Google Shape;854;p90"/>
                      <p:cNvPicPr preferRelativeResize="0"/>
                      <p:nvPr/>
                    </p:nvPicPr>
                    <p:blipFill rotWithShape="1">
                      <a:blip r:embed="rId6">
                        <a:alphaModFix/>
                      </a:blip>
                      <a:srcRect b="0" l="0" r="0" t="0"/>
                      <a:stretch/>
                    </p:blipFill>
                    <p:spPr>
                      <a:xfrm>
                        <a:off x="720064" y="1369219"/>
                        <a:ext cx="7901127" cy="3531429"/>
                      </a:xfrm>
                      <a:prstGeom prst="rect">
                        <a:avLst/>
                      </a:prstGeom>
                      <a:noFill/>
                      <a:ln>
                        <a:noFill/>
                      </a:ln>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91"/>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HASH FUNCTIONS</a:t>
            </a:r>
            <a:endParaRPr/>
          </a:p>
        </p:txBody>
      </p:sp>
      <p:sp>
        <p:nvSpPr>
          <p:cNvPr id="860" name="Google Shape;860;p91"/>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a:t>A hash function is a “compression” of the value in a message.</a:t>
            </a:r>
            <a:endParaRPr/>
          </a:p>
          <a:p>
            <a:pPr indent="0" lvl="0" marL="0" rtl="0" algn="l">
              <a:lnSpc>
                <a:spcPct val="120000"/>
              </a:lnSpc>
              <a:spcBef>
                <a:spcPts val="900"/>
              </a:spcBef>
              <a:spcAft>
                <a:spcPts val="0"/>
              </a:spcAft>
              <a:buSzPts val="1800"/>
              <a:buNone/>
            </a:pPr>
            <a:r>
              <a:rPr lang="en-US"/>
              <a:t>MD5 (1992) – output 128 bits (512 bit block size)</a:t>
            </a:r>
            <a:endParaRPr/>
          </a:p>
          <a:p>
            <a:pPr indent="0" lvl="0" marL="0" rtl="0" algn="l">
              <a:lnSpc>
                <a:spcPct val="120000"/>
              </a:lnSpc>
              <a:spcBef>
                <a:spcPts val="900"/>
              </a:spcBef>
              <a:spcAft>
                <a:spcPts val="0"/>
              </a:spcAft>
              <a:buSzPts val="1800"/>
              <a:buNone/>
            </a:pPr>
            <a:r>
              <a:rPr lang="en-US"/>
              <a:t>SHA1 (1992) – output is 160 bits (similar to MD5)</a:t>
            </a:r>
            <a:endParaRPr/>
          </a:p>
          <a:p>
            <a:pPr indent="0" lvl="0" marL="0" rtl="0" algn="l">
              <a:lnSpc>
                <a:spcPct val="120000"/>
              </a:lnSpc>
              <a:spcBef>
                <a:spcPts val="900"/>
              </a:spcBef>
              <a:spcAft>
                <a:spcPts val="0"/>
              </a:spcAft>
              <a:buSzPts val="1800"/>
              <a:buNone/>
            </a:pPr>
            <a:r>
              <a:rPr lang="en-US"/>
              <a:t>SHA2 (2001) – two most popular variants SHA-256 (512 bit block size) and SHA-512 (1024 bit block size)</a:t>
            </a:r>
            <a:endParaRPr/>
          </a:p>
          <a:p>
            <a:pPr indent="0" lvl="0" marL="0" rtl="0" algn="l">
              <a:lnSpc>
                <a:spcPct val="120000"/>
              </a:lnSpc>
              <a:spcBef>
                <a:spcPts val="900"/>
              </a:spcBef>
              <a:spcAft>
                <a:spcPts val="0"/>
              </a:spcAft>
              <a:buSzPts val="1800"/>
              <a:buNone/>
            </a:pPr>
            <a:r>
              <a:rPr lang="en-US"/>
              <a:t>SHA3 (2015) – SHA3-224, SHA3-256, SHA3-384, SHA3-512</a:t>
            </a:r>
            <a:endParaRPr/>
          </a:p>
        </p:txBody>
      </p:sp>
      <p:sp>
        <p:nvSpPr>
          <p:cNvPr id="861" name="Google Shape;861;p91"/>
          <p:cNvSpPr/>
          <p:nvPr/>
        </p:nvSpPr>
        <p:spPr>
          <a:xfrm>
            <a:off x="6078908" y="1452785"/>
            <a:ext cx="284860" cy="475716"/>
          </a:xfrm>
          <a:prstGeom prst="rightBrace">
            <a:avLst>
              <a:gd fmla="val 8333" name="adj1"/>
              <a:gd fmla="val 50000" name="adj2"/>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862" name="Google Shape;862;p91"/>
          <p:cNvSpPr txBox="1"/>
          <p:nvPr/>
        </p:nvSpPr>
        <p:spPr>
          <a:xfrm>
            <a:off x="6503208" y="1536754"/>
            <a:ext cx="153553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alibri"/>
                <a:ea typeface="Calibri"/>
                <a:cs typeface="Calibri"/>
                <a:sym typeface="Calibri"/>
              </a:rPr>
              <a:t>NOT SECURE</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9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ERROR DETECTING CODES</a:t>
            </a:r>
            <a:endParaRPr/>
          </a:p>
        </p:txBody>
      </p:sp>
      <p:sp>
        <p:nvSpPr>
          <p:cNvPr id="868" name="Google Shape;868;p9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Demonstrates that a block of data has been modified</a:t>
            </a:r>
            <a:endParaRPr/>
          </a:p>
          <a:p>
            <a:pPr indent="0" lvl="0" marL="0" rtl="0" algn="l">
              <a:lnSpc>
                <a:spcPct val="102857"/>
              </a:lnSpc>
              <a:spcBef>
                <a:spcPts val="900"/>
              </a:spcBef>
              <a:spcAft>
                <a:spcPts val="0"/>
              </a:spcAft>
              <a:buSzPts val="2100"/>
              <a:buNone/>
            </a:pPr>
            <a:r>
              <a:rPr lang="en-US"/>
              <a:t>Simple error detecting codes:</a:t>
            </a:r>
            <a:endParaRPr/>
          </a:p>
          <a:p>
            <a:pPr indent="-171450" lvl="1" marL="377190" rtl="0" algn="l">
              <a:lnSpc>
                <a:spcPct val="95000"/>
              </a:lnSpc>
              <a:spcBef>
                <a:spcPts val="900"/>
              </a:spcBef>
              <a:spcAft>
                <a:spcPts val="0"/>
              </a:spcAft>
              <a:buSzPts val="1800"/>
              <a:buChar char="▪"/>
            </a:pPr>
            <a:r>
              <a:rPr lang="en-US"/>
              <a:t>Hash code</a:t>
            </a:r>
            <a:endParaRPr/>
          </a:p>
          <a:p>
            <a:pPr indent="-171450" lvl="1" marL="377190" rtl="0" algn="l">
              <a:lnSpc>
                <a:spcPct val="95000"/>
              </a:lnSpc>
              <a:spcBef>
                <a:spcPts val="900"/>
              </a:spcBef>
              <a:spcAft>
                <a:spcPts val="0"/>
              </a:spcAft>
              <a:buSzPts val="1800"/>
              <a:buChar char="▪"/>
            </a:pPr>
            <a:r>
              <a:rPr lang="en-US"/>
              <a:t>Parity checks</a:t>
            </a:r>
            <a:endParaRPr/>
          </a:p>
          <a:p>
            <a:pPr indent="0" lvl="0" marL="0" rtl="0" algn="l">
              <a:lnSpc>
                <a:spcPct val="102857"/>
              </a:lnSpc>
              <a:spcBef>
                <a:spcPts val="900"/>
              </a:spcBef>
              <a:spcAft>
                <a:spcPts val="0"/>
              </a:spcAft>
              <a:buSzPts val="2100"/>
              <a:buNone/>
            </a:pPr>
            <a:r>
              <a:rPr lang="en-US">
                <a:solidFill>
                  <a:srgbClr val="A27E55"/>
                </a:solidFill>
              </a:rPr>
              <a:t>Cryptographic error detecting codes:</a:t>
            </a:r>
            <a:endParaRPr/>
          </a:p>
          <a:p>
            <a:pPr indent="-171450" lvl="1" marL="377190" rtl="0" algn="l">
              <a:lnSpc>
                <a:spcPct val="95000"/>
              </a:lnSpc>
              <a:spcBef>
                <a:spcPts val="900"/>
              </a:spcBef>
              <a:spcAft>
                <a:spcPts val="0"/>
              </a:spcAft>
              <a:buSzPts val="1800"/>
              <a:buChar char="▪"/>
            </a:pPr>
            <a:r>
              <a:rPr lang="en-US"/>
              <a:t>One-way hash functions</a:t>
            </a:r>
            <a:endParaRPr/>
          </a:p>
          <a:p>
            <a:pPr indent="-171450" lvl="1" marL="377190" rtl="0" algn="l">
              <a:lnSpc>
                <a:spcPct val="95000"/>
              </a:lnSpc>
              <a:spcBef>
                <a:spcPts val="900"/>
              </a:spcBef>
              <a:spcAft>
                <a:spcPts val="0"/>
              </a:spcAft>
              <a:buSzPts val="1800"/>
              <a:buChar char="▪"/>
            </a:pPr>
            <a:r>
              <a:rPr lang="en-US">
                <a:solidFill>
                  <a:srgbClr val="A27E55"/>
                </a:solidFill>
              </a:rPr>
              <a:t>Digital signatures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9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MESSAGE AUTHENTICATION</a:t>
            </a:r>
            <a:endParaRPr/>
          </a:p>
        </p:txBody>
      </p:sp>
      <p:sp>
        <p:nvSpPr>
          <p:cNvPr id="874" name="Google Shape;874;p93"/>
          <p:cNvSpPr txBox="1"/>
          <p:nvPr>
            <p:ph idx="1" type="body"/>
          </p:nvPr>
        </p:nvSpPr>
        <p:spPr>
          <a:xfrm>
            <a:off x="628650" y="1033397"/>
            <a:ext cx="7886700" cy="3599325"/>
          </a:xfrm>
          <a:prstGeom prst="rect">
            <a:avLst/>
          </a:prstGeom>
          <a:noFill/>
          <a:ln>
            <a:noFill/>
          </a:ln>
        </p:spPr>
        <p:txBody>
          <a:bodyPr anchorCtr="0" anchor="t" bIns="0" lIns="0" spcFirstLastPara="1" rIns="0" wrap="square" tIns="0">
            <a:normAutofit/>
          </a:bodyPr>
          <a:lstStyle/>
          <a:p>
            <a:pPr indent="0" lvl="0" marL="0" rtl="0" algn="l">
              <a:lnSpc>
                <a:spcPct val="102857"/>
              </a:lnSpc>
              <a:spcBef>
                <a:spcPts val="0"/>
              </a:spcBef>
              <a:spcAft>
                <a:spcPts val="0"/>
              </a:spcAft>
              <a:buSzPts val="2100"/>
              <a:buNone/>
            </a:pPr>
            <a:r>
              <a:rPr lang="en-US"/>
              <a:t>Message authentication is a procedure that allows communicating parties to verify that received or stored messages are authentic. </a:t>
            </a:r>
            <a:endParaRPr/>
          </a:p>
          <a:p>
            <a:pPr indent="0" lvl="0" marL="0" rtl="0" algn="l">
              <a:lnSpc>
                <a:spcPct val="102857"/>
              </a:lnSpc>
              <a:spcBef>
                <a:spcPts val="900"/>
              </a:spcBef>
              <a:spcAft>
                <a:spcPts val="0"/>
              </a:spcAft>
              <a:buSzPts val="2100"/>
              <a:buNone/>
            </a:pPr>
            <a:r>
              <a:rPr lang="en-US"/>
              <a:t>The two important aspects are: </a:t>
            </a:r>
            <a:endParaRPr/>
          </a:p>
          <a:p>
            <a:pPr indent="-171450" lvl="1" marL="377190" rtl="0" algn="l">
              <a:lnSpc>
                <a:spcPct val="95000"/>
              </a:lnSpc>
              <a:spcBef>
                <a:spcPts val="900"/>
              </a:spcBef>
              <a:spcAft>
                <a:spcPts val="0"/>
              </a:spcAft>
              <a:buSzPts val="1800"/>
              <a:buChar char="▪"/>
            </a:pPr>
            <a:r>
              <a:rPr lang="en-US"/>
              <a:t>to verify that the contents of the message have not been altered </a:t>
            </a:r>
            <a:endParaRPr/>
          </a:p>
          <a:p>
            <a:pPr indent="-171450" lvl="1" marL="377190" rtl="0" algn="l">
              <a:lnSpc>
                <a:spcPct val="95000"/>
              </a:lnSpc>
              <a:spcBef>
                <a:spcPts val="900"/>
              </a:spcBef>
              <a:spcAft>
                <a:spcPts val="0"/>
              </a:spcAft>
              <a:buSzPts val="1800"/>
              <a:buChar char="▪"/>
            </a:pPr>
            <a:r>
              <a:rPr lang="en-US"/>
              <a:t>the source is authentic.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94"/>
          <p:cNvSpPr txBox="1"/>
          <p:nvPr>
            <p:ph type="title"/>
          </p:nvPr>
        </p:nvSpPr>
        <p:spPr>
          <a:xfrm>
            <a:off x="330851" y="205932"/>
            <a:ext cx="82296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DIGITAL SIGNATURES</a:t>
            </a:r>
            <a:endParaRPr/>
          </a:p>
        </p:txBody>
      </p:sp>
      <p:sp>
        <p:nvSpPr>
          <p:cNvPr id="880" name="Google Shape;880;p94"/>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600"/>
              <a:t>If we encrypt our message with our private key. </a:t>
            </a:r>
            <a:endParaRPr sz="1600"/>
          </a:p>
          <a:p>
            <a:pPr indent="-273050" lvl="0" marL="285750" rtl="0" algn="l">
              <a:lnSpc>
                <a:spcPct val="120000"/>
              </a:lnSpc>
              <a:spcBef>
                <a:spcPts val="900"/>
              </a:spcBef>
              <a:spcAft>
                <a:spcPts val="0"/>
              </a:spcAft>
              <a:buSzPts val="1600"/>
              <a:buFont typeface="Helvetica Neue"/>
              <a:buChar char="-"/>
            </a:pPr>
            <a:r>
              <a:rPr lang="en-US" sz="1600"/>
              <a:t>Anyone can decrypt and see the original message.</a:t>
            </a:r>
            <a:endParaRPr sz="1600"/>
          </a:p>
          <a:p>
            <a:pPr indent="-273050" lvl="0" marL="285750" rtl="0" algn="l">
              <a:lnSpc>
                <a:spcPct val="120000"/>
              </a:lnSpc>
              <a:spcBef>
                <a:spcPts val="900"/>
              </a:spcBef>
              <a:spcAft>
                <a:spcPts val="0"/>
              </a:spcAft>
              <a:buSzPts val="1600"/>
              <a:buFont typeface="Helvetica Neue"/>
              <a:buChar char="-"/>
            </a:pPr>
            <a:r>
              <a:rPr lang="en-US" sz="1600"/>
              <a:t>Supposedly I am the only person in the world who knows my private key and therefore the only one who could have encrypted the message this way. </a:t>
            </a:r>
            <a:r>
              <a:rPr lang="en-US" sz="1600">
                <a:solidFill>
                  <a:srgbClr val="FF0000"/>
                </a:solidFill>
              </a:rPr>
              <a:t> (be careful of these assumptions)</a:t>
            </a:r>
            <a:r>
              <a:rPr lang="en-US" sz="1600"/>
              <a:t>.</a:t>
            </a:r>
            <a:endParaRPr sz="1600"/>
          </a:p>
          <a:p>
            <a:pPr indent="-273050" lvl="0" marL="285750" rtl="0" algn="l">
              <a:lnSpc>
                <a:spcPct val="120000"/>
              </a:lnSpc>
              <a:spcBef>
                <a:spcPts val="900"/>
              </a:spcBef>
              <a:spcAft>
                <a:spcPts val="0"/>
              </a:spcAft>
              <a:buSzPts val="1600"/>
              <a:buFont typeface="Helvetica Neue"/>
              <a:buChar char="-"/>
            </a:pPr>
            <a:r>
              <a:rPr lang="en-US" sz="1600"/>
              <a:t>Since everyone can read it anyway, can we just encrypt the HASH?</a:t>
            </a:r>
            <a:endParaRPr sz="1600"/>
          </a:p>
          <a:p>
            <a:pPr indent="-273050" lvl="1" marL="662940" rtl="0" algn="l">
              <a:lnSpc>
                <a:spcPct val="95000"/>
              </a:lnSpc>
              <a:spcBef>
                <a:spcPts val="900"/>
              </a:spcBef>
              <a:spcAft>
                <a:spcPts val="0"/>
              </a:spcAft>
              <a:buSzPts val="1600"/>
              <a:buFont typeface="Helvetica Neue"/>
              <a:buChar char="-"/>
            </a:pPr>
            <a:r>
              <a:rPr lang="en-US" sz="1600"/>
              <a:t>Faster, since hash is much smaller.</a:t>
            </a:r>
            <a:endParaRPr sz="1600"/>
          </a:p>
          <a:p>
            <a:pPr indent="-273050" lvl="1" marL="662940" rtl="0" algn="l">
              <a:lnSpc>
                <a:spcPct val="95000"/>
              </a:lnSpc>
              <a:spcBef>
                <a:spcPts val="900"/>
              </a:spcBef>
              <a:spcAft>
                <a:spcPts val="0"/>
              </a:spcAft>
              <a:buSzPts val="1600"/>
              <a:buFont typeface="Helvetica Neue"/>
              <a:buChar char="-"/>
            </a:pPr>
            <a:r>
              <a:rPr lang="en-US" sz="1600"/>
              <a:t>Only bad if someone can create a new message with same hash.</a:t>
            </a:r>
            <a:endParaRPr sz="1600"/>
          </a:p>
          <a:p>
            <a:pPr indent="-273050" lvl="1" marL="662940" rtl="0" algn="l">
              <a:lnSpc>
                <a:spcPct val="95000"/>
              </a:lnSpc>
              <a:spcBef>
                <a:spcPts val="900"/>
              </a:spcBef>
              <a:spcAft>
                <a:spcPts val="0"/>
              </a:spcAft>
              <a:buSzPts val="1600"/>
              <a:buFont typeface="Helvetica Neue"/>
              <a:buChar char="-"/>
            </a:pPr>
            <a:r>
              <a:rPr lang="en-US" sz="1600"/>
              <a:t>If someone does not want to check the signature, can still read the message.</a:t>
            </a:r>
            <a:endParaRPr sz="16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9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OUTLINE</a:t>
            </a:r>
            <a:endParaRPr/>
          </a:p>
        </p:txBody>
      </p:sp>
      <p:sp>
        <p:nvSpPr>
          <p:cNvPr id="886" name="Google Shape;886;p9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Digital Signature</a:t>
            </a:r>
            <a:endParaRPr/>
          </a:p>
          <a:p>
            <a:pPr indent="0" lvl="0" marL="0" rtl="0" algn="l">
              <a:lnSpc>
                <a:spcPct val="102857"/>
              </a:lnSpc>
              <a:spcBef>
                <a:spcPts val="900"/>
              </a:spcBef>
              <a:spcAft>
                <a:spcPts val="0"/>
              </a:spcAft>
              <a:buSzPts val="2100"/>
              <a:buNone/>
            </a:pPr>
            <a:r>
              <a:rPr lang="en-US"/>
              <a:t>Public-Key Certificates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893" name="Google Shape;893;p9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PUBLIC KEY (ASYMMETRIC) CRYPTOGRAPHY</a:t>
            </a:r>
            <a:endParaRPr/>
          </a:p>
        </p:txBody>
      </p:sp>
      <p:sp>
        <p:nvSpPr>
          <p:cNvPr id="894" name="Google Shape;894;p96"/>
          <p:cNvSpPr txBox="1"/>
          <p:nvPr>
            <p:ph idx="1" type="body"/>
          </p:nvPr>
        </p:nvSpPr>
        <p:spPr>
          <a:xfrm>
            <a:off x="457200" y="807825"/>
            <a:ext cx="8229600" cy="3445800"/>
          </a:xfrm>
          <a:prstGeom prst="rect">
            <a:avLst/>
          </a:prstGeom>
          <a:blipFill rotWithShape="1">
            <a:blip r:embed="rId3">
              <a:alphaModFix/>
            </a:blip>
            <a:stretch>
              <a:fillRect b="0" l="-1851" r="0" t="-4436"/>
            </a:stretch>
          </a:blip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t> </a:t>
            </a:r>
            <a:endParaRPr/>
          </a:p>
        </p:txBody>
      </p:sp>
      <p:sp>
        <p:nvSpPr>
          <p:cNvPr id="895" name="Google Shape;895;p96"/>
          <p:cNvSpPr txBox="1"/>
          <p:nvPr/>
        </p:nvSpPr>
        <p:spPr>
          <a:xfrm>
            <a:off x="3884768" y="3101470"/>
            <a:ext cx="2280900" cy="4155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accent2"/>
                </a:solidFill>
                <a:latin typeface="Calibri"/>
                <a:ea typeface="Calibri"/>
                <a:cs typeface="Calibri"/>
                <a:sym typeface="Calibri"/>
              </a:rPr>
              <a:t>For confidentiality</a:t>
            </a:r>
            <a:endParaRPr/>
          </a:p>
        </p:txBody>
      </p:sp>
      <p:sp>
        <p:nvSpPr>
          <p:cNvPr id="896" name="Google Shape;896;p96"/>
          <p:cNvSpPr txBox="1"/>
          <p:nvPr/>
        </p:nvSpPr>
        <p:spPr>
          <a:xfrm>
            <a:off x="3884716" y="3705272"/>
            <a:ext cx="2280900" cy="4155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accent2"/>
                </a:solidFill>
                <a:latin typeface="Calibri"/>
                <a:ea typeface="Calibri"/>
                <a:cs typeface="Calibri"/>
                <a:sym typeface="Calibri"/>
              </a:rPr>
              <a:t>For authenticity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descr="f7.pdf" id="902" name="Google Shape;902;p97"/>
          <p:cNvPicPr preferRelativeResize="0"/>
          <p:nvPr/>
        </p:nvPicPr>
        <p:blipFill rotWithShape="1">
          <a:blip r:embed="rId3">
            <a:alphaModFix/>
          </a:blip>
          <a:srcRect b="54639" l="3359" r="2366" t="1491"/>
          <a:stretch/>
        </p:blipFill>
        <p:spPr>
          <a:xfrm>
            <a:off x="1615531" y="848001"/>
            <a:ext cx="5912939" cy="3561034"/>
          </a:xfrm>
          <a:prstGeom prst="rect">
            <a:avLst/>
          </a:prstGeom>
          <a:noFill/>
          <a:ln cap="flat" cmpd="sng" w="28575">
            <a:solidFill>
              <a:srgbClr val="CC9900"/>
            </a:solidFill>
            <a:prstDash val="solid"/>
            <a:miter lim="800000"/>
            <a:headEnd len="sm" w="sm" type="none"/>
            <a:tailEnd len="sm" w="sm" type="none"/>
          </a:ln>
        </p:spPr>
      </p:pic>
      <p:sp>
        <p:nvSpPr>
          <p:cNvPr id="903" name="Google Shape;903;p97"/>
          <p:cNvSpPr txBox="1"/>
          <p:nvPr/>
        </p:nvSpPr>
        <p:spPr>
          <a:xfrm>
            <a:off x="516207" y="248513"/>
            <a:ext cx="7886700" cy="72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Public Key Cryptography Providing </a:t>
            </a:r>
            <a:r>
              <a:rPr lang="en-US" sz="3000">
                <a:solidFill>
                  <a:srgbClr val="C00000"/>
                </a:solidFill>
                <a:latin typeface="Calibri"/>
                <a:ea typeface="Calibri"/>
                <a:cs typeface="Calibri"/>
                <a:sym typeface="Calibri"/>
              </a:rPr>
              <a:t>Confidentiality</a:t>
            </a:r>
            <a:endParaRPr/>
          </a:p>
        </p:txBody>
      </p:sp>
    </p:spTree>
  </p:cSld>
  <p:clrMapOvr>
    <a:masterClrMapping/>
  </p:clrMapOvr>
  <p:transition spd="slow">
    <p:wipe dir="l"/>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pic>
        <p:nvPicPr>
          <p:cNvPr descr="f6.pdf" id="909" name="Google Shape;909;p98"/>
          <p:cNvPicPr preferRelativeResize="0"/>
          <p:nvPr/>
        </p:nvPicPr>
        <p:blipFill rotWithShape="1">
          <a:blip r:embed="rId3">
            <a:alphaModFix/>
          </a:blip>
          <a:srcRect b="3983" l="1297" r="471" t="44305"/>
          <a:stretch/>
        </p:blipFill>
        <p:spPr>
          <a:xfrm>
            <a:off x="1718715" y="1037026"/>
            <a:ext cx="5239870" cy="3569746"/>
          </a:xfrm>
          <a:prstGeom prst="rect">
            <a:avLst/>
          </a:prstGeom>
          <a:solidFill>
            <a:schemeClr val="lt1"/>
          </a:solidFill>
          <a:ln cap="sq" cmpd="sng" w="38100">
            <a:solidFill>
              <a:schemeClr val="accent6"/>
            </a:solidFill>
            <a:prstDash val="solid"/>
            <a:miter lim="800000"/>
            <a:headEnd len="sm" w="sm" type="none"/>
            <a:tailEnd len="sm" w="sm" type="none"/>
          </a:ln>
        </p:spPr>
      </p:pic>
      <p:sp>
        <p:nvSpPr>
          <p:cNvPr id="910" name="Google Shape;910;p98"/>
          <p:cNvSpPr txBox="1"/>
          <p:nvPr/>
        </p:nvSpPr>
        <p:spPr>
          <a:xfrm>
            <a:off x="426027" y="460881"/>
            <a:ext cx="7886700" cy="7236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Public Key Cryptography Providing </a:t>
            </a:r>
            <a:r>
              <a:rPr lang="en-US" sz="3000">
                <a:solidFill>
                  <a:srgbClr val="C00000"/>
                </a:solidFill>
                <a:latin typeface="Calibri"/>
                <a:ea typeface="Calibri"/>
                <a:cs typeface="Calibri"/>
                <a:sym typeface="Calibri"/>
              </a:rPr>
              <a:t>Authentication</a:t>
            </a:r>
            <a:endParaRPr/>
          </a:p>
        </p:txBody>
      </p:sp>
    </p:spTree>
  </p:cSld>
  <p:clrMapOvr>
    <a:masterClrMapping/>
  </p:clrMapOvr>
  <p:transition spd="slow">
    <p:wipe dir="r"/>
  </p:transition>
</p:sld>
</file>

<file path=ppt/theme/theme1.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UI_ED_template_201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2019-10-29T15:40:59Z</dcterms:created>
  <dc:creator>Alves-Foss, James (jimaf@uidaho.edu)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